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9"/>
  </p:notesMasterIdLst>
  <p:handoutMasterIdLst>
    <p:handoutMasterId r:id="rId30"/>
  </p:handoutMasterIdLst>
  <p:sldIdLst>
    <p:sldId id="256" r:id="rId5"/>
    <p:sldId id="311" r:id="rId6"/>
    <p:sldId id="310" r:id="rId7"/>
    <p:sldId id="258" r:id="rId8"/>
    <p:sldId id="298" r:id="rId9"/>
    <p:sldId id="280" r:id="rId10"/>
    <p:sldId id="315" r:id="rId11"/>
    <p:sldId id="319" r:id="rId12"/>
    <p:sldId id="320" r:id="rId13"/>
    <p:sldId id="316" r:id="rId14"/>
    <p:sldId id="312" r:id="rId15"/>
    <p:sldId id="314" r:id="rId16"/>
    <p:sldId id="313" r:id="rId17"/>
    <p:sldId id="317" r:id="rId18"/>
    <p:sldId id="300" r:id="rId19"/>
    <p:sldId id="283" r:id="rId20"/>
    <p:sldId id="284" r:id="rId21"/>
    <p:sldId id="297" r:id="rId22"/>
    <p:sldId id="274" r:id="rId23"/>
    <p:sldId id="291" r:id="rId24"/>
    <p:sldId id="302" r:id="rId25"/>
    <p:sldId id="308" r:id="rId26"/>
    <p:sldId id="271" r:id="rId27"/>
    <p:sldId id="26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6" autoAdjust="0"/>
    <p:restoredTop sz="75339" autoAdjust="0"/>
  </p:normalViewPr>
  <p:slideViewPr>
    <p:cSldViewPr>
      <p:cViewPr varScale="1">
        <p:scale>
          <a:sx n="69" d="100"/>
          <a:sy n="69" d="100"/>
        </p:scale>
        <p:origin x="-18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55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0B471B-5BB3-4369-A266-9C71DF9D45E5}" type="datetimeFigureOut">
              <a:rPr lang="en-US" smtClean="0"/>
              <a:pPr/>
              <a:t>4/13/2011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25CF47-01B8-4ABB-830B-E19F645455A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5DC63-5220-4D44-BB95-1971E560EE91}" type="datetimeFigureOut">
              <a:rPr lang="en-US" smtClean="0"/>
              <a:pPr/>
              <a:t>4/13/2011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68C90-F160-400A-9168-041FF0882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Plots at the bottom are for the layer-composite from the surface to ~55,000 ft.</a:t>
            </a:r>
          </a:p>
          <a:p>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three upper plots in each column show</a:t>
            </a:r>
            <a:r>
              <a:rPr lang="en-US" sz="1200" baseline="0" dirty="0" smtClean="0"/>
              <a:t> the ash footprint in three separate atmospheric layers.</a:t>
            </a:r>
          </a:p>
          <a:p>
            <a:endParaRPr lang="en-US" sz="1200" baseline="0" dirty="0" smtClean="0"/>
          </a:p>
          <a:p>
            <a:r>
              <a:rPr lang="en-US" sz="1200" baseline="0" dirty="0" smtClean="0"/>
              <a:t>~35,000 – 50,000 ft</a:t>
            </a:r>
          </a:p>
          <a:p>
            <a:r>
              <a:rPr lang="en-US" sz="1200" baseline="0" dirty="0" smtClean="0"/>
              <a:t>~20,000 – 35,000 ft</a:t>
            </a:r>
          </a:p>
          <a:p>
            <a:r>
              <a:rPr lang="en-US" sz="1200" baseline="0" dirty="0" smtClean="0"/>
              <a:t>Surface - ~20,000 ft</a:t>
            </a:r>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Hence,</a:t>
            </a:r>
            <a:r>
              <a:rPr lang="en-US" sz="1200" baseline="0" dirty="0" smtClean="0"/>
              <a:t> t</a:t>
            </a:r>
            <a:r>
              <a:rPr lang="en-US" sz="1200" dirty="0" smtClean="0"/>
              <a:t>he unit source gives</a:t>
            </a:r>
            <a:r>
              <a:rPr lang="en-US" sz="1200" baseline="0" dirty="0" smtClean="0"/>
              <a:t> this output. </a:t>
            </a:r>
          </a:p>
          <a:p>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source term is key to quantitative dispersion</a:t>
            </a:r>
            <a:r>
              <a:rPr lang="en-US" baseline="0" dirty="0" smtClean="0"/>
              <a:t> model output.  </a:t>
            </a:r>
          </a:p>
          <a:p>
            <a:endParaRPr lang="en-US" baseline="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buNone/>
            </a:pPr>
            <a:r>
              <a:rPr lang="en-US" i="0" u="none" baseline="0" dirty="0" smtClean="0"/>
              <a:t>Source term approaches – starting at volcano</a:t>
            </a:r>
          </a:p>
          <a:p>
            <a:pPr marL="228600" indent="-228600">
              <a:buAutoNum type="arabicParenBoth"/>
            </a:pPr>
            <a:endParaRPr lang="en-US" i="0" u="sng" dirty="0" smtClean="0"/>
          </a:p>
          <a:p>
            <a:pPr marL="228600" indent="-228600">
              <a:buAutoNum type="arabicParenBoth"/>
            </a:pPr>
            <a:r>
              <a:rPr lang="en-US" i="0" u="sng" dirty="0" smtClean="0"/>
              <a:t>Eruption Source Parameters (ESP) </a:t>
            </a:r>
            <a:r>
              <a:rPr lang="en-US" i="0" dirty="0" smtClean="0"/>
              <a:t>–</a:t>
            </a:r>
            <a:r>
              <a:rPr lang="en-US" i="0" baseline="0" dirty="0" smtClean="0"/>
              <a:t> USGS classified </a:t>
            </a:r>
            <a:r>
              <a:rPr lang="en-US" i="0" dirty="0" smtClean="0"/>
              <a:t>~1500 volcanoes worldwide into 2 main eruption</a:t>
            </a:r>
            <a:r>
              <a:rPr lang="en-US" i="0" baseline="0" dirty="0" smtClean="0"/>
              <a:t> </a:t>
            </a:r>
            <a:r>
              <a:rPr lang="en-US" i="0" dirty="0" smtClean="0"/>
              <a:t>types, each with a</a:t>
            </a:r>
            <a:r>
              <a:rPr lang="en-US" i="0" baseline="0" dirty="0" smtClean="0"/>
              <a:t> few subcategories representing relative size of eruption (</a:t>
            </a:r>
            <a:r>
              <a:rPr lang="en-US" i="0" dirty="0" smtClean="0"/>
              <a:t>small/medium/large</a:t>
            </a:r>
            <a:r>
              <a:rPr lang="en-US" i="0" baseline="0" dirty="0" smtClean="0"/>
              <a:t>), with each type/subcategory being composed specifically of an eruption height, duration, mass (volume), and fraction of fine ash.   Shown is example output from the small/medium/large subcategories for a hypothetical eruption of Fuego, Guatemala, within the Washington, DC, Volcanic Ash Advisory Center’s area of responsibility.  This type of output for hypothetical eruptions of recently active volcanoes or for volcanoes that may erupt are available daily on ARL’s website for user evaluation. [http://ready.arl.noaa.gov/ready2-bin/ashhypo.pl] .  USGS has been a collaborator and a link to other volcanologists.  Reference: </a:t>
            </a:r>
            <a:r>
              <a:rPr lang="en-US" sz="1200" kern="1200" baseline="0" dirty="0" smtClean="0">
                <a:solidFill>
                  <a:schemeClr val="tx1"/>
                </a:solidFill>
                <a:latin typeface="+mn-lt"/>
                <a:ea typeface="+mn-ea"/>
                <a:cs typeface="+mn-cs"/>
              </a:rPr>
              <a:t>Mastin, L.G., Guffanti, M., Ewert, J.E., and Spiegel, J., 2009, Preliminary spreadsheet of eruption source parameters for volcanoes of the world: U.S. Geological Survey Open-File Report 2009-1133, v. 1.2, 25 p.</a:t>
            </a:r>
          </a:p>
          <a:p>
            <a:pPr marL="228600" indent="-228600">
              <a:buAutoNum type="arabicParenBoth"/>
            </a:pPr>
            <a:endParaRPr lang="en-US" sz="1200" i="0" kern="1200" baseline="0" dirty="0" smtClean="0">
              <a:solidFill>
                <a:schemeClr val="tx1"/>
              </a:solidFill>
              <a:latin typeface="+mn-lt"/>
              <a:ea typeface="+mn-ea"/>
              <a:cs typeface="+mn-cs"/>
            </a:endParaRPr>
          </a:p>
          <a:p>
            <a:pPr marL="228600" indent="-228600">
              <a:buAutoNum type="arabicParenBoth"/>
            </a:pPr>
            <a:r>
              <a:rPr lang="en-US" i="0" u="sng" baseline="0" dirty="0" smtClean="0"/>
              <a:t>Equation</a:t>
            </a:r>
            <a:r>
              <a:rPr lang="en-US" i="0" baseline="0" dirty="0" smtClean="0"/>
              <a:t>: From volcanologists, this equation relates the eruption column top to the eruption mass flow rate, but only for umbrella type (large, explosive) eruptions.  This equation is not for “weak” (bent-over) plumes.  Further the USGS has recommended an equation describing the initial vertical distribution of ash that is more accurate than our default uniform distribution.  However there are qualifiers for both these equations.  In the first, the mass flow rate is of ALL the </a:t>
            </a:r>
            <a:r>
              <a:rPr lang="en-US" i="0" baseline="0" dirty="0" err="1" smtClean="0"/>
              <a:t>ejecta</a:t>
            </a:r>
            <a:r>
              <a:rPr lang="en-US" i="0" baseline="0" dirty="0" smtClean="0"/>
              <a:t> from the volcano, but we are interested only in the fraction of fine ash that remains aloft.  In the latter, a constant in the equation is not well defined.  ARL plans to make this source term information available as an option for the VAAC.  </a:t>
            </a:r>
          </a:p>
          <a:p>
            <a:pPr marL="228600" indent="-228600">
              <a:buAutoNum type="arabicParenBoth"/>
            </a:pPr>
            <a:endParaRPr lang="en-US" i="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i="0" baseline="0" dirty="0" smtClean="0"/>
              <a:t> </a:t>
            </a:r>
            <a:r>
              <a:rPr lang="en-US" i="0" u="sng" baseline="0" dirty="0" smtClean="0"/>
              <a:t>Ensemble</a:t>
            </a:r>
            <a:r>
              <a:rPr lang="en-US" i="0" baseline="0" dirty="0" smtClean="0"/>
              <a:t>: An ensemble can be generated readily using source term parameters that span the source term  uncertainty.  Shown is an example showing the number of members with concentrations greater than zero.  </a:t>
            </a:r>
          </a:p>
          <a:p>
            <a:pPr marL="228600" indent="-228600">
              <a:buAutoNum type="arabicParenBoth"/>
            </a:pPr>
            <a:endParaRPr lang="en-US" i="0" baseline="0" dirty="0" smtClean="0"/>
          </a:p>
          <a:p>
            <a:endParaRPr lang="en-US" i="0" baseline="0" dirty="0" smtClean="0"/>
          </a:p>
          <a:p>
            <a:endParaRPr lang="en-US" i="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HYSPLIT initialization  - downwind source term, rather than at volcano</a:t>
            </a:r>
          </a:p>
          <a:p>
            <a:endParaRPr lang="en-US" i="0" dirty="0" smtClean="0"/>
          </a:p>
          <a:p>
            <a:r>
              <a:rPr lang="en-US" i="0" baseline="0" dirty="0" smtClean="0"/>
              <a:t>(4) Extract from a Volcanic Ash Advisory giving the description of the observed ash cloud (series of latitudes-longitudes defining a polygon).  Future work is to initialize HYSPLIT with this information.</a:t>
            </a:r>
          </a:p>
          <a:p>
            <a:endParaRPr lang="en-US" dirty="0" smtClean="0"/>
          </a:p>
          <a:p>
            <a:r>
              <a:rPr lang="en-US" i="0" u="none" baseline="0" dirty="0" smtClean="0"/>
              <a:t>(5) </a:t>
            </a:r>
            <a:r>
              <a:rPr lang="en-US" i="0" baseline="0" dirty="0" smtClean="0"/>
              <a:t>NESDIS satellite observation of Eyjafjallajokull, Iceland, ash plume valid April 16, 2010, 1830z.  (image from </a:t>
            </a:r>
            <a:r>
              <a:rPr lang="en-US" sz="1200" dirty="0" smtClean="0"/>
              <a:t>http://www.ssec.wisc.edu/media/may2010.html</a:t>
            </a:r>
            <a:r>
              <a:rPr lang="en-US" i="0" baseline="0" dirty="0" smtClean="0"/>
              <a:t>).  Future work to initialize HYSPLIT with satellite quantitative data (height, effective particle size, mass loading). </a:t>
            </a:r>
          </a:p>
          <a:p>
            <a:r>
              <a:rPr lang="en-US" i="0" baseline="0" dirty="0" smtClean="0"/>
              <a:t> </a:t>
            </a:r>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HYSPLIT initialization – downwind rather than at volcano</a:t>
            </a:r>
          </a:p>
          <a:p>
            <a:endParaRPr lang="en-US" i="0" dirty="0" smtClean="0"/>
          </a:p>
          <a:p>
            <a:r>
              <a:rPr lang="en-US" i="0" baseline="0" dirty="0" smtClean="0"/>
              <a:t>(6) In this solution, the forecaster forces an adjustment of the model output to more closely agree with satellite observations.  Then this adjusted position is the initialization for the forecast update.  </a:t>
            </a:r>
          </a:p>
          <a:p>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 good verification database</a:t>
            </a:r>
            <a:r>
              <a:rPr lang="en-US" b="0" baseline="0" dirty="0" smtClean="0"/>
              <a:t> is needed to evaluate the accuracy of volcanic ash dispersion forecasts and to ensure that model changes are improvements.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Little evaluation</a:t>
            </a:r>
            <a:r>
              <a:rPr lang="en-US" b="0" baseline="0" dirty="0" smtClean="0"/>
              <a:t> has been done on the </a:t>
            </a:r>
            <a:r>
              <a:rPr lang="en-US" b="0" dirty="0" smtClean="0"/>
              <a:t>volcanic </a:t>
            </a:r>
            <a:r>
              <a:rPr lang="en-US" dirty="0" smtClean="0"/>
              <a:t>ash dispersion model.</a:t>
            </a:r>
            <a:r>
              <a:rPr lang="en-US" baseline="0" dirty="0" smtClean="0"/>
              <a:t>  In-situ ash measurements are virtually unheard of.  Instead, satellite images showing an ash footprint have been used for evaluation. Eruptions need to span the gamut – over the spatial extent of the US VAAC regions, large and small eruptions, short and long eruption durations, etc.  The red dots show the locations of some of the volcanoes that have erupted in the recent past in and near the US Volcanic Ash Advisory Center’s areas of responsibility.  We want this reference database to be used as much as possible as the DATEM (Data Archives of Tracer Experiments and Meteorology) database is used.  [http://www.arl.noaa.gov/DATEM.php]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Large eruption - Per bottom of graphic</a:t>
            </a:r>
            <a:r>
              <a:rPr lang="en-US" baseline="0" dirty="0" smtClean="0"/>
              <a:t> – Mary Jo </a:t>
            </a:r>
            <a:r>
              <a:rPr lang="en-US" baseline="0" dirty="0" err="1" smtClean="0"/>
              <a:t>Penkala</a:t>
            </a:r>
            <a:r>
              <a:rPr lang="en-US" baseline="0" dirty="0" smtClean="0"/>
              <a:t>, </a:t>
            </a:r>
            <a:r>
              <a:rPr lang="en-US" baseline="0" dirty="0" err="1" smtClean="0"/>
              <a:t>Solent</a:t>
            </a:r>
            <a:r>
              <a:rPr lang="en-US" baseline="0" dirty="0" smtClean="0"/>
              <a:t> News &amp; Photo Agency (</a:t>
            </a:r>
            <a:r>
              <a:rPr lang="en-US" baseline="0" dirty="0" err="1" smtClean="0"/>
              <a:t>MyDocs</a:t>
            </a:r>
            <a:r>
              <a:rPr lang="en-US" baseline="0" dirty="0" smtClean="0"/>
              <a:t>\</a:t>
            </a:r>
            <a:r>
              <a:rPr lang="en-US" baseline="0" dirty="0" err="1" smtClean="0"/>
              <a:t>MyPics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Small eruption - http://www.avo.alaska.edu/image.php?id=8646, Global Positioning System station at Burr Point.  Picture Date: March 10, 2006 10:30:00, Image Creator: </a:t>
            </a:r>
            <a:r>
              <a:rPr lang="en-US" baseline="0" dirty="0" err="1" smtClean="0"/>
              <a:t>McGimsey</a:t>
            </a:r>
            <a:r>
              <a:rPr lang="en-US" baseline="0" dirty="0" smtClean="0"/>
              <a:t>, Game; Image courtesy of AVO/USGS. Please cite the photographer and the Alaska Volcano Observatory / U.S. Geological Survey when using this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outerShdw blurRad="38100" dist="38100" dir="2700000" algn="tl">
                    <a:srgbClr val="000000"/>
                  </a:outerShdw>
                </a:effectLst>
              </a:rPr>
              <a:t>From presentation at the Geological Society of America meeting Oct. 2009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“Assessing Volcanic Hazards and Risks to Aviation”  by M. Guffanti, J.W. Ewert and</a:t>
            </a:r>
            <a:r>
              <a:rPr lang="en-US" baseline="0" dirty="0" smtClean="0"/>
              <a:t> T.L. Murray, USGS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 European proposal to international community is to have a minimum acceptable ash concentration for flight, rather than complete avoidance.</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ARL</a:t>
            </a:r>
            <a:r>
              <a:rPr lang="en-US" baseline="0" dirty="0" smtClean="0"/>
              <a:t> has partnered heavily with the NWS and NESDIS.  </a:t>
            </a:r>
            <a:r>
              <a:rPr lang="en-US" dirty="0" smtClean="0"/>
              <a:t>ARL has represented the NOAA VAWG Science Team via several </a:t>
            </a:r>
            <a:r>
              <a:rPr lang="en-US" dirty="0" err="1" smtClean="0"/>
              <a:t>telecons</a:t>
            </a:r>
            <a:r>
              <a:rPr lang="en-US" dirty="0" smtClean="0"/>
              <a:t> with the head</a:t>
            </a:r>
            <a:r>
              <a:rPr lang="en-US" baseline="0" dirty="0" smtClean="0"/>
              <a:t> of the NWS</a:t>
            </a:r>
            <a:r>
              <a:rPr lang="en-US" dirty="0" smtClean="0"/>
              <a:t>,</a:t>
            </a:r>
            <a:r>
              <a:rPr lang="en-US" baseline="0" dirty="0" smtClean="0"/>
              <a:t> the NOAA Volcanic Ash Working Group Chair (at AWC), the NOAA VAWG Services Team Lead (at NWS/AR), and an NCEP representative.</a:t>
            </a:r>
            <a:endParaRPr lang="en-US" dirty="0" smtClean="0"/>
          </a:p>
          <a:p>
            <a:endParaRPr lang="en-US" dirty="0" smtClean="0"/>
          </a:p>
          <a:p>
            <a:r>
              <a:rPr lang="en-US" dirty="0" smtClean="0"/>
              <a:t>AR = Alaska Region</a:t>
            </a:r>
          </a:p>
          <a:p>
            <a:r>
              <a:rPr lang="en-US" dirty="0" smtClean="0"/>
              <a:t>AWC = Aviation Weather Center</a:t>
            </a:r>
          </a:p>
          <a:p>
            <a:r>
              <a:rPr lang="en-US" dirty="0" smtClean="0"/>
              <a:t>NCEP = National</a:t>
            </a:r>
            <a:r>
              <a:rPr lang="en-US" baseline="0" dirty="0" smtClean="0"/>
              <a:t> Centers for Environmental Prediction</a:t>
            </a:r>
          </a:p>
          <a:p>
            <a:endParaRPr lang="en-US" baseline="0" dirty="0" smtClean="0"/>
          </a:p>
          <a:p>
            <a:r>
              <a:rPr lang="en-US" baseline="0" dirty="0" smtClean="0"/>
              <a:t>(map from weather.gov)</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US Geological Survey </a:t>
            </a:r>
          </a:p>
          <a:p>
            <a:r>
              <a:rPr lang="en-US" sz="1200" dirty="0" smtClean="0"/>
              <a:t>Federal Aviation Administration</a:t>
            </a:r>
          </a:p>
          <a:p>
            <a:r>
              <a:rPr lang="en-US" sz="1200" dirty="0" smtClean="0"/>
              <a:t>Air Force Weather Agency</a:t>
            </a:r>
          </a:p>
          <a:p>
            <a:r>
              <a:rPr lang="en-US" sz="1200" dirty="0" smtClean="0"/>
              <a:t>Air Force Research Laboratory</a:t>
            </a:r>
          </a:p>
          <a:p>
            <a:r>
              <a:rPr lang="en-US" sz="1200" dirty="0" smtClean="0"/>
              <a:t>University of Alaska – Fairbanks, Geophysical Institute</a:t>
            </a:r>
          </a:p>
          <a:p>
            <a:r>
              <a:rPr lang="en-US" sz="1200" dirty="0" smtClean="0"/>
              <a:t>Environment Canada (Volcanic Ash Advisory Center)</a:t>
            </a:r>
          </a:p>
          <a:p>
            <a:r>
              <a:rPr lang="en-US" sz="1200" dirty="0" smtClean="0"/>
              <a:t>And other international partners via ICAO</a:t>
            </a:r>
            <a:r>
              <a:rPr lang="en-US" sz="1200" baseline="0" dirty="0" smtClean="0"/>
              <a:t> and WMO</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things never change. </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http://en.keilir.net/static/files/Aviation/PDF/Eyjafjallajokull_and_Aviation_Conference_Program.pdf</a:t>
            </a:r>
          </a:p>
        </p:txBody>
      </p:sp>
      <p:sp>
        <p:nvSpPr>
          <p:cNvPr id="4" name="Slide Number Placeholder 3"/>
          <p:cNvSpPr>
            <a:spLocks noGrp="1"/>
          </p:cNvSpPr>
          <p:nvPr>
            <p:ph type="sldNum" sz="quarter" idx="10"/>
          </p:nvPr>
        </p:nvSpPr>
        <p:spPr/>
        <p:txBody>
          <a:bodyPr/>
          <a:lstStyle/>
          <a:p>
            <a:fld id="{44968C90-F160-400A-9168-041FF088281A}"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effectLst>
                  <a:outerShdw blurRad="38100" dist="38100" dir="2700000" algn="tl">
                    <a:srgbClr val="000000"/>
                  </a:outerShdw>
                </a:effectLst>
              </a:rPr>
              <a:t>From presentation at the Geological Society of America meeting Oct. 2009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“Assessing Volcanic Hazards and Risks to Aviation”  by M. Guffanti, J.W. Ewert and</a:t>
            </a:r>
            <a:r>
              <a:rPr lang="en-US" baseline="0" dirty="0" smtClean="0"/>
              <a:t> T.L. Murray, USGS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Jet engines can fail during a volcanic ash encounter.</a:t>
            </a:r>
            <a:r>
              <a:rPr lang="en-US" baseline="0" dirty="0" smtClean="0"/>
              <a:t>  Airspace in Europe shut down several days last spring.  </a:t>
            </a:r>
          </a:p>
          <a:p>
            <a:endParaRPr lang="en-US" baseline="0" dirty="0" smtClean="0"/>
          </a:p>
          <a:p>
            <a:r>
              <a:rPr lang="en-US" dirty="0" smtClean="0"/>
              <a:t>NOAA</a:t>
            </a:r>
            <a:r>
              <a:rPr lang="en-US" baseline="0" dirty="0" smtClean="0"/>
              <a:t> is</a:t>
            </a:r>
            <a:r>
              <a:rPr lang="en-US" dirty="0" smtClean="0"/>
              <a:t> responsible for issuing Warning</a:t>
            </a:r>
            <a:r>
              <a:rPr lang="en-US" baseline="0" dirty="0" smtClean="0"/>
              <a:t> products for aviation (SIGMETS).  International Civil Aviation Organization (ICAO)-designated Volcanic Ash Advisory Centers (2 run by NOAA) have satellite analyses capabilities, run forecast dispersion models, and issue Advisory products to support issuance of SIGMET.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SIGMET are issued by the ICAO-designated Meteorological Watch Offices – in the NOAA NWS, Honolulu Weather Forecast Office, Alaska Aviation Weather Unit, and the Aviation Weather Center.  </a:t>
            </a:r>
          </a:p>
          <a:p>
            <a:endParaRPr lang="en-US"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immediate customers</a:t>
            </a:r>
            <a:r>
              <a:rPr lang="en-US" baseline="0" dirty="0" smtClean="0"/>
              <a:t> are the Washington, DC, and Anchorage, AK, Volcanic Ash Advisory Centers (VAAC), who in turn issue products (advisories) to the Meteorological Watch Offices that write/issue SIGMET (warnings), the airlines and FAA.  </a:t>
            </a:r>
          </a:p>
          <a:p>
            <a:endParaRPr lang="en-US" baseline="0" dirty="0" smtClean="0"/>
          </a:p>
          <a:p>
            <a:r>
              <a:rPr lang="en-US" baseline="0" dirty="0" smtClean="0"/>
              <a:t>The Washington VAAC is jointly operated by NWS National Centers for Environmental Prediction (NCEP) and NESDIS </a:t>
            </a:r>
            <a:r>
              <a:rPr lang="en-US" dirty="0" smtClean="0"/>
              <a:t>Office of Satellite Data Processing and Distribution.  </a:t>
            </a:r>
          </a:p>
          <a:p>
            <a:endParaRPr lang="en-US" dirty="0" smtClean="0"/>
          </a:p>
          <a:p>
            <a:r>
              <a:rPr lang="en-US" dirty="0" smtClean="0"/>
              <a:t>The Anchorage VAAC is within</a:t>
            </a:r>
            <a:r>
              <a:rPr lang="en-US" baseline="0" dirty="0" smtClean="0"/>
              <a:t> the NWS.  </a:t>
            </a:r>
          </a:p>
          <a:p>
            <a:endParaRPr lang="en-US" baseline="0" dirty="0" smtClean="0"/>
          </a:p>
          <a:p>
            <a:r>
              <a:rPr lang="en-US" baseline="0" dirty="0" smtClean="0"/>
              <a:t>For example, NOAA Volcanic Ash Advisory Group was set up to improve the U.S. volcanic ash products and services following last spring’s Iceland eruption.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Current</a:t>
            </a:r>
            <a:r>
              <a:rPr lang="en-US" sz="1200" baseline="0" dirty="0" smtClean="0"/>
              <a:t> international standards require forecasts of ash, with no threshold concentrations defined.  Hence the NCEP dispersion model, HYSPLIT, uses a unit mass source, and defines the edge based on a qualitative correlation with satellite analyses of a handful of historical eruptions.  </a:t>
            </a:r>
          </a:p>
          <a:p>
            <a:endParaRPr lang="en-US" sz="1200" dirty="0" smtClean="0"/>
          </a:p>
          <a:p>
            <a:r>
              <a:rPr lang="en-US" sz="1200" dirty="0" smtClean="0"/>
              <a:t>The NWS-issued model output graphic is an 8-panel chart. The</a:t>
            </a:r>
            <a:r>
              <a:rPr lang="en-US" sz="1200" baseline="0" dirty="0" smtClean="0"/>
              <a:t> example is from an eruption in Guatemala, Central America. </a:t>
            </a:r>
          </a:p>
          <a:p>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Valid</a:t>
            </a:r>
            <a:r>
              <a:rPr lang="en-US" sz="1200" baseline="0" dirty="0" smtClean="0"/>
              <a:t> time label between the bottom two plots in each column.</a:t>
            </a:r>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66485B-8A43-4B08-93E1-DB7D3FDA24D2}" type="datetime1">
              <a:rPr lang="en-US" smtClean="0"/>
              <a:pPr/>
              <a:t>4/13/2011</a:t>
            </a:fld>
            <a:endParaRPr lang="en-US"/>
          </a:p>
        </p:txBody>
      </p:sp>
      <p:sp>
        <p:nvSpPr>
          <p:cNvPr id="4" name="Footer Placeholder 3"/>
          <p:cNvSpPr>
            <a:spLocks noGrp="1"/>
          </p:cNvSpPr>
          <p:nvPr>
            <p:ph type="ftr" sz="quarter" idx="11"/>
          </p:nvPr>
        </p:nvSpPr>
        <p:spPr/>
        <p:txBody>
          <a:bodyPr/>
          <a:lstStyle/>
          <a:p>
            <a:r>
              <a:rPr lang="en-US" smtClean="0"/>
              <a:t>Air Resources Laboratory</a:t>
            </a:r>
            <a:endParaRPr lang="en-US"/>
          </a:p>
        </p:txBody>
      </p:sp>
      <p:sp>
        <p:nvSpPr>
          <p:cNvPr id="5" name="Slide Number Placeholder 4"/>
          <p:cNvSpPr>
            <a:spLocks noGrp="1"/>
          </p:cNvSpPr>
          <p:nvPr>
            <p:ph type="sldNum" sz="quarter" idx="12"/>
          </p:nvPr>
        </p:nvSpPr>
        <p:spPr/>
        <p:txBody>
          <a:bodyPr/>
          <a:lstStyle/>
          <a:p>
            <a:fld id="{3E7EE49B-C32B-495C-9640-ABBF50F57D80}" type="slidenum">
              <a:rPr lang="en-US" smtClean="0"/>
              <a:pPr/>
              <a:t>‹#›</a:t>
            </a:fld>
            <a:endParaRPr lang="en-US"/>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BF72E70-F309-487C-8387-A657D1DD6C67}"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51FF8F-F7BF-4DEB-A7F9-0E6D4FE763E3}"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01384-5899-439B-8B4F-3AF06687C6BE}" type="datetime1">
              <a:rPr lang="en-US" smtClean="0"/>
              <a:pPr/>
              <a:t>4/13/2011</a:t>
            </a:fld>
            <a:endParaRPr lang="en-US"/>
          </a:p>
        </p:txBody>
      </p:sp>
      <p:sp>
        <p:nvSpPr>
          <p:cNvPr id="8" name="Footer Placeholder 7"/>
          <p:cNvSpPr>
            <a:spLocks noGrp="1"/>
          </p:cNvSpPr>
          <p:nvPr>
            <p:ph type="ftr" sz="quarter" idx="11"/>
          </p:nvPr>
        </p:nvSpPr>
        <p:spPr/>
        <p:txBody>
          <a:bodyPr/>
          <a:lstStyle/>
          <a:p>
            <a:r>
              <a:rPr lang="en-US" smtClean="0"/>
              <a:t>Air Resources Laboratory</a:t>
            </a:r>
            <a:endParaRPr lang="en-US"/>
          </a:p>
        </p:txBody>
      </p:sp>
      <p:sp>
        <p:nvSpPr>
          <p:cNvPr id="9" name="Slide Number Placeholder 8"/>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a:lvl1p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lvl1pPr>
              <a:defRPr sz="1400"/>
            </a:lvl1p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lvl1pPr>
              <a:defRPr sz="1400"/>
            </a:lvl1pPr>
          </a:lstStyle>
          <a:p>
            <a:fld id="{3E7EE49B-C32B-495C-9640-ABBF50F57D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19B043-8606-4A35-B374-18178DA45BC7}"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1"/>
                </a:solidFill>
              </a:defRPr>
            </a:lvl1pPr>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018DE-2FE2-4869-815D-EF4A5A710EB2}" type="datetime1">
              <a:rPr lang="en-US" smtClean="0"/>
              <a:pPr/>
              <a:t>4/13/2011</a:t>
            </a:fld>
            <a:endParaRPr lang="en-US"/>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2B9FF8-5A8F-40E7-93DF-7C6532BB8B94}"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82EAE-CAD7-49D0-9CF1-CAFD09982ED0}" type="datetime1">
              <a:rPr lang="en-US" smtClean="0"/>
              <a:pPr/>
              <a:t>4/13/2011</a:t>
            </a:fld>
            <a:endParaRPr lang="en-US"/>
          </a:p>
        </p:txBody>
      </p:sp>
      <p:sp>
        <p:nvSpPr>
          <p:cNvPr id="5" name="Footer Placeholder 4"/>
          <p:cNvSpPr>
            <a:spLocks noGrp="1"/>
          </p:cNvSpPr>
          <p:nvPr>
            <p:ph type="ftr" sz="quarter" idx="11"/>
          </p:nvPr>
        </p:nvSpPr>
        <p:spPr/>
        <p:txBody>
          <a:bodyPr/>
          <a:lstStyle/>
          <a:p>
            <a:r>
              <a:rPr lang="en-US" smtClean="0"/>
              <a:t>Air Resources Laboratory</a:t>
            </a:r>
            <a:endParaRPr lang="en-US"/>
          </a:p>
        </p:txBody>
      </p:sp>
      <p:sp>
        <p:nvSpPr>
          <p:cNvPr id="6" name="Slide Number Placeholder 5"/>
          <p:cNvSpPr>
            <a:spLocks noGrp="1"/>
          </p:cNvSpPr>
          <p:nvPr>
            <p:ph type="sldNum" sz="quarter" idx="12"/>
          </p:nvPr>
        </p:nvSpPr>
        <p:spPr/>
        <p:txBody>
          <a:bodyPr/>
          <a:lstStyle/>
          <a:p>
            <a:fld id="{3E7EE49B-C32B-495C-9640-ABBF50F57D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userDrawn="1"/>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800" b="1">
                <a:solidFill>
                  <a:schemeClr val="tx2">
                    <a:shade val="90000"/>
                  </a:schemeClr>
                </a:solidFill>
              </a:defRPr>
            </a:lvl1pPr>
          </a:lstStyle>
          <a:p>
            <a:fld id="{602C1D54-128B-427C-9A2A-6AE0DB2B782B}" type="datetime1">
              <a:rPr lang="en-US" smtClean="0"/>
              <a:pPr/>
              <a:t>4/13/2011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200" b="1">
                <a:solidFill>
                  <a:schemeClr val="tx2">
                    <a:shade val="90000"/>
                  </a:schemeClr>
                </a:solidFill>
              </a:defRPr>
            </a:lvl1pPr>
          </a:lstStyle>
          <a:p>
            <a:r>
              <a:rPr lang="en-US" dirty="0" smtClean="0"/>
              <a:t>Air Resources Laboratory</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800" b="1">
                <a:solidFill>
                  <a:schemeClr val="tx2">
                    <a:shade val="90000"/>
                  </a:schemeClr>
                </a:solidFill>
              </a:defRPr>
            </a:lvl1pPr>
          </a:lstStyle>
          <a:p>
            <a:fld id="{3E7EE49B-C32B-495C-9640-ABBF50F57D80}"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7" descr="NOAA"/>
          <p:cNvPicPr>
            <a:picLocks noChangeAspect="1" noChangeArrowheads="1"/>
          </p:cNvPicPr>
          <p:nvPr userDrawn="1"/>
        </p:nvPicPr>
        <p:blipFill>
          <a:blip r:embed="rId11"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 id="2147483677" r:id="rId5"/>
    <p:sldLayoutId id="2147483678" r:id="rId6"/>
    <p:sldLayoutId id="2147483679" r:id="rId7"/>
    <p:sldLayoutId id="2147483680" r:id="rId8"/>
    <p:sldLayoutId id="2147483681" r:id="rId9"/>
  </p:sldLayoutIdLst>
  <p:hf hdr="0"/>
  <p:txStyles>
    <p:titleStyle>
      <a:lvl1pPr algn="l" rtl="0" eaLnBrk="1" latinLnBrk="0" hangingPunct="1">
        <a:spcBef>
          <a:spcPct val="0"/>
        </a:spcBef>
        <a:buNone/>
        <a:defRPr kumimoji="0" sz="3600" b="0" kern="1200">
          <a:ln>
            <a:noFill/>
          </a:ln>
          <a:solidFill>
            <a:schemeClr val="tx1"/>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4.gi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7.gif"/><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9.gif"/><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923" y="1143000"/>
            <a:ext cx="7180877" cy="5078313"/>
          </a:xfrm>
          <a:prstGeom prst="rect">
            <a:avLst/>
          </a:prstGeom>
          <a:noFill/>
        </p:spPr>
        <p:txBody>
          <a:bodyPr wrap="none" rtlCol="0">
            <a:spAutoFit/>
          </a:bodyPr>
          <a:lstStyle/>
          <a:p>
            <a:pPr algn="ctr"/>
            <a:r>
              <a:rPr lang="en-US" sz="4000" dirty="0" smtClean="0"/>
              <a:t>Volcanic Ash Dispersion Modeling</a:t>
            </a:r>
          </a:p>
          <a:p>
            <a:pPr algn="ctr"/>
            <a:endParaRPr lang="en-US" sz="4000" dirty="0" smtClean="0"/>
          </a:p>
          <a:p>
            <a:pPr algn="ctr"/>
            <a:endParaRPr lang="en-US" sz="4000" dirty="0" smtClean="0"/>
          </a:p>
          <a:p>
            <a:pPr algn="ctr"/>
            <a:r>
              <a:rPr lang="en-US" sz="3400" dirty="0" smtClean="0"/>
              <a:t>Barbara Stunder</a:t>
            </a:r>
          </a:p>
          <a:p>
            <a:pPr algn="ctr"/>
            <a:r>
              <a:rPr lang="en-US" sz="3400" dirty="0" smtClean="0"/>
              <a:t>Air Resources Laboratory</a:t>
            </a:r>
          </a:p>
          <a:p>
            <a:pPr algn="ctr"/>
            <a:endParaRPr lang="en-US" sz="3400" dirty="0" smtClean="0"/>
          </a:p>
          <a:p>
            <a:pPr algn="ctr"/>
            <a:endParaRPr lang="en-US" sz="3400" dirty="0" smtClean="0"/>
          </a:p>
          <a:p>
            <a:pPr algn="ctr"/>
            <a:r>
              <a:rPr lang="en-US" sz="3400" dirty="0" smtClean="0"/>
              <a:t>ARL Laboratory Review</a:t>
            </a:r>
          </a:p>
          <a:p>
            <a:pPr algn="ctr"/>
            <a:r>
              <a:rPr lang="en-US" sz="3400" dirty="0" smtClean="0"/>
              <a:t>May 3-5, 2011</a:t>
            </a:r>
            <a:endParaRPr lang="en-US" sz="3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10</a:t>
            </a:fld>
            <a:endParaRPr lang="en-US"/>
          </a:p>
        </p:txBody>
      </p:sp>
      <p:pic>
        <p:nvPicPr>
          <p:cNvPr id="17" name="Picture 16" descr="ncep.hysplit.PACAYA_201005281541_cp1.gif"/>
          <p:cNvPicPr>
            <a:picLocks noChangeAspect="1"/>
          </p:cNvPicPr>
          <p:nvPr/>
        </p:nvPicPr>
        <p:blipFill>
          <a:blip r:embed="rId3" cstate="print"/>
          <a:stretch>
            <a:fillRect/>
          </a:stretch>
        </p:blipFill>
        <p:spPr>
          <a:xfrm>
            <a:off x="5638800" y="914400"/>
            <a:ext cx="2836141" cy="5467931"/>
          </a:xfrm>
          <a:prstGeom prst="rect">
            <a:avLst/>
          </a:prstGeom>
        </p:spPr>
      </p:pic>
      <p:sp>
        <p:nvSpPr>
          <p:cNvPr id="19" name="Rectangle 18"/>
          <p:cNvSpPr/>
          <p:nvPr/>
        </p:nvSpPr>
        <p:spPr>
          <a:xfrm>
            <a:off x="5638800" y="4343400"/>
            <a:ext cx="2895600" cy="2133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91000" y="5029200"/>
            <a:ext cx="1524000" cy="1169551"/>
          </a:xfrm>
          <a:prstGeom prst="rect">
            <a:avLst/>
          </a:prstGeom>
          <a:noFill/>
        </p:spPr>
        <p:txBody>
          <a:bodyPr wrap="square" rtlCol="0">
            <a:spAutoFit/>
          </a:bodyPr>
          <a:lstStyle/>
          <a:p>
            <a:r>
              <a:rPr lang="en-US" sz="1400" dirty="0" smtClean="0"/>
              <a:t>NWS HYSPLIT Model output for Pacaya volcano,</a:t>
            </a:r>
          </a:p>
          <a:p>
            <a:r>
              <a:rPr lang="en-US" sz="1400" dirty="0" smtClean="0"/>
              <a:t>Guatemala, Central America</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11</a:t>
            </a:fld>
            <a:endParaRPr lang="en-US"/>
          </a:p>
        </p:txBody>
      </p:sp>
      <p:grpSp>
        <p:nvGrpSpPr>
          <p:cNvPr id="25" name="Group 24"/>
          <p:cNvGrpSpPr/>
          <p:nvPr/>
        </p:nvGrpSpPr>
        <p:grpSpPr>
          <a:xfrm>
            <a:off x="228600" y="1143000"/>
            <a:ext cx="7924800" cy="5181600"/>
            <a:chOff x="912421" y="971798"/>
            <a:chExt cx="6766956" cy="4877133"/>
          </a:xfrm>
        </p:grpSpPr>
        <p:pic>
          <p:nvPicPr>
            <p:cNvPr id="19" name="Picture 18" descr="ncep.hysplit.PACAYA_201005281541_cp1.gif"/>
            <p:cNvPicPr>
              <a:picLocks noChangeAspect="1"/>
            </p:cNvPicPr>
            <p:nvPr/>
          </p:nvPicPr>
          <p:blipFill>
            <a:blip r:embed="rId3" cstate="print"/>
            <a:srcRect t="62711"/>
            <a:stretch>
              <a:fillRect/>
            </a:stretch>
          </p:blipFill>
          <p:spPr>
            <a:xfrm>
              <a:off x="1066800" y="1143000"/>
              <a:ext cx="6545922" cy="4705931"/>
            </a:xfrm>
            <a:prstGeom prst="rect">
              <a:avLst/>
            </a:prstGeom>
          </p:spPr>
        </p:pic>
        <p:sp>
          <p:nvSpPr>
            <p:cNvPr id="24" name="Freeform 23"/>
            <p:cNvSpPr/>
            <p:nvPr/>
          </p:nvSpPr>
          <p:spPr>
            <a:xfrm>
              <a:off x="912421" y="971798"/>
              <a:ext cx="6766956" cy="286986"/>
            </a:xfrm>
            <a:custGeom>
              <a:avLst/>
              <a:gdLst>
                <a:gd name="connsiteX0" fmla="*/ 37605 w 6766956"/>
                <a:gd name="connsiteY0" fmla="*/ 286986 h 286986"/>
                <a:gd name="connsiteX1" fmla="*/ 49480 w 6766956"/>
                <a:gd name="connsiteY1" fmla="*/ 227610 h 286986"/>
                <a:gd name="connsiteX2" fmla="*/ 334488 w 6766956"/>
                <a:gd name="connsiteY2" fmla="*/ 1979 h 286986"/>
                <a:gd name="connsiteX3" fmla="*/ 619496 w 6766956"/>
                <a:gd name="connsiteY3" fmla="*/ 227610 h 286986"/>
                <a:gd name="connsiteX4" fmla="*/ 963880 w 6766956"/>
                <a:gd name="connsiteY4" fmla="*/ 13854 h 286986"/>
                <a:gd name="connsiteX5" fmla="*/ 1237013 w 6766956"/>
                <a:gd name="connsiteY5" fmla="*/ 251360 h 286986"/>
                <a:gd name="connsiteX6" fmla="*/ 1522021 w 6766956"/>
                <a:gd name="connsiteY6" fmla="*/ 25729 h 286986"/>
                <a:gd name="connsiteX7" fmla="*/ 1723901 w 6766956"/>
                <a:gd name="connsiteY7" fmla="*/ 227610 h 286986"/>
                <a:gd name="connsiteX8" fmla="*/ 2056410 w 6766956"/>
                <a:gd name="connsiteY8" fmla="*/ 13854 h 286986"/>
                <a:gd name="connsiteX9" fmla="*/ 2317667 w 6766956"/>
                <a:gd name="connsiteY9" fmla="*/ 275111 h 286986"/>
                <a:gd name="connsiteX10" fmla="*/ 2709553 w 6766956"/>
                <a:gd name="connsiteY10" fmla="*/ 37605 h 286986"/>
                <a:gd name="connsiteX11" fmla="*/ 2923309 w 6766956"/>
                <a:gd name="connsiteY11" fmla="*/ 251360 h 286986"/>
                <a:gd name="connsiteX12" fmla="*/ 3279569 w 6766956"/>
                <a:gd name="connsiteY12" fmla="*/ 73231 h 286986"/>
                <a:gd name="connsiteX13" fmla="*/ 3612078 w 6766956"/>
                <a:gd name="connsiteY13" fmla="*/ 263236 h 286986"/>
                <a:gd name="connsiteX14" fmla="*/ 4027714 w 6766956"/>
                <a:gd name="connsiteY14" fmla="*/ 61355 h 286986"/>
                <a:gd name="connsiteX15" fmla="*/ 4253345 w 6766956"/>
                <a:gd name="connsiteY15" fmla="*/ 263236 h 286986"/>
                <a:gd name="connsiteX16" fmla="*/ 4550228 w 6766956"/>
                <a:gd name="connsiteY16" fmla="*/ 73231 h 286986"/>
                <a:gd name="connsiteX17" fmla="*/ 4918363 w 6766956"/>
                <a:gd name="connsiteY17" fmla="*/ 239485 h 286986"/>
                <a:gd name="connsiteX18" fmla="*/ 5286498 w 6766956"/>
                <a:gd name="connsiteY18" fmla="*/ 108857 h 286986"/>
                <a:gd name="connsiteX19" fmla="*/ 5583382 w 6766956"/>
                <a:gd name="connsiteY19" fmla="*/ 275111 h 286986"/>
                <a:gd name="connsiteX20" fmla="*/ 5951517 w 6766956"/>
                <a:gd name="connsiteY20" fmla="*/ 85106 h 286986"/>
                <a:gd name="connsiteX21" fmla="*/ 6236524 w 6766956"/>
                <a:gd name="connsiteY21" fmla="*/ 263236 h 286986"/>
                <a:gd name="connsiteX22" fmla="*/ 6687787 w 6766956"/>
                <a:gd name="connsiteY22" fmla="*/ 37605 h 286986"/>
                <a:gd name="connsiteX23" fmla="*/ 6711537 w 6766956"/>
                <a:gd name="connsiteY23" fmla="*/ 37605 h 286986"/>
                <a:gd name="connsiteX24" fmla="*/ 6711537 w 6766956"/>
                <a:gd name="connsiteY24" fmla="*/ 37605 h 28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66956" h="286986">
                  <a:moveTo>
                    <a:pt x="37605" y="286986"/>
                  </a:moveTo>
                  <a:cubicBezTo>
                    <a:pt x="18802" y="281048"/>
                    <a:pt x="0" y="275111"/>
                    <a:pt x="49480" y="227610"/>
                  </a:cubicBezTo>
                  <a:cubicBezTo>
                    <a:pt x="98961" y="180109"/>
                    <a:pt x="239485" y="1979"/>
                    <a:pt x="334488" y="1979"/>
                  </a:cubicBezTo>
                  <a:cubicBezTo>
                    <a:pt x="429491" y="1979"/>
                    <a:pt x="514597" y="225631"/>
                    <a:pt x="619496" y="227610"/>
                  </a:cubicBezTo>
                  <a:cubicBezTo>
                    <a:pt x="724395" y="229589"/>
                    <a:pt x="860961" y="9896"/>
                    <a:pt x="963880" y="13854"/>
                  </a:cubicBezTo>
                  <a:cubicBezTo>
                    <a:pt x="1066799" y="17812"/>
                    <a:pt x="1143990" y="249381"/>
                    <a:pt x="1237013" y="251360"/>
                  </a:cubicBezTo>
                  <a:cubicBezTo>
                    <a:pt x="1330036" y="253339"/>
                    <a:pt x="1440873" y="29687"/>
                    <a:pt x="1522021" y="25729"/>
                  </a:cubicBezTo>
                  <a:cubicBezTo>
                    <a:pt x="1603169" y="21771"/>
                    <a:pt x="1634836" y="229589"/>
                    <a:pt x="1723901" y="227610"/>
                  </a:cubicBezTo>
                  <a:cubicBezTo>
                    <a:pt x="1812966" y="225631"/>
                    <a:pt x="1957449" y="5937"/>
                    <a:pt x="2056410" y="13854"/>
                  </a:cubicBezTo>
                  <a:cubicBezTo>
                    <a:pt x="2155371" y="21771"/>
                    <a:pt x="2208810" y="271153"/>
                    <a:pt x="2317667" y="275111"/>
                  </a:cubicBezTo>
                  <a:cubicBezTo>
                    <a:pt x="2426524" y="279069"/>
                    <a:pt x="2608613" y="41563"/>
                    <a:pt x="2709553" y="37605"/>
                  </a:cubicBezTo>
                  <a:cubicBezTo>
                    <a:pt x="2810493" y="33647"/>
                    <a:pt x="2828306" y="245422"/>
                    <a:pt x="2923309" y="251360"/>
                  </a:cubicBezTo>
                  <a:cubicBezTo>
                    <a:pt x="3018312" y="257298"/>
                    <a:pt x="3164774" y="71252"/>
                    <a:pt x="3279569" y="73231"/>
                  </a:cubicBezTo>
                  <a:cubicBezTo>
                    <a:pt x="3394364" y="75210"/>
                    <a:pt x="3487387" y="265215"/>
                    <a:pt x="3612078" y="263236"/>
                  </a:cubicBezTo>
                  <a:cubicBezTo>
                    <a:pt x="3736769" y="261257"/>
                    <a:pt x="3920836" y="61355"/>
                    <a:pt x="4027714" y="61355"/>
                  </a:cubicBezTo>
                  <a:cubicBezTo>
                    <a:pt x="4134592" y="61355"/>
                    <a:pt x="4166259" y="261257"/>
                    <a:pt x="4253345" y="263236"/>
                  </a:cubicBezTo>
                  <a:cubicBezTo>
                    <a:pt x="4340431" y="265215"/>
                    <a:pt x="4439392" y="77190"/>
                    <a:pt x="4550228" y="73231"/>
                  </a:cubicBezTo>
                  <a:cubicBezTo>
                    <a:pt x="4661064" y="69272"/>
                    <a:pt x="4795651" y="233547"/>
                    <a:pt x="4918363" y="239485"/>
                  </a:cubicBezTo>
                  <a:cubicBezTo>
                    <a:pt x="5041075" y="245423"/>
                    <a:pt x="5175662" y="102919"/>
                    <a:pt x="5286498" y="108857"/>
                  </a:cubicBezTo>
                  <a:cubicBezTo>
                    <a:pt x="5397334" y="114795"/>
                    <a:pt x="5472546" y="279069"/>
                    <a:pt x="5583382" y="275111"/>
                  </a:cubicBezTo>
                  <a:cubicBezTo>
                    <a:pt x="5694218" y="271153"/>
                    <a:pt x="5842660" y="87085"/>
                    <a:pt x="5951517" y="85106"/>
                  </a:cubicBezTo>
                  <a:cubicBezTo>
                    <a:pt x="6060374" y="83127"/>
                    <a:pt x="6113812" y="271153"/>
                    <a:pt x="6236524" y="263236"/>
                  </a:cubicBezTo>
                  <a:cubicBezTo>
                    <a:pt x="6359236" y="255319"/>
                    <a:pt x="6608618" y="75210"/>
                    <a:pt x="6687787" y="37605"/>
                  </a:cubicBezTo>
                  <a:cubicBezTo>
                    <a:pt x="6766956" y="0"/>
                    <a:pt x="6711537" y="37605"/>
                    <a:pt x="6711537" y="37605"/>
                  </a:cubicBezTo>
                  <a:lnTo>
                    <a:pt x="6711537" y="37605"/>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Oval 8"/>
          <p:cNvSpPr/>
          <p:nvPr/>
        </p:nvSpPr>
        <p:spPr>
          <a:xfrm>
            <a:off x="3581400" y="2514600"/>
            <a:ext cx="12192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8200" y="762000"/>
            <a:ext cx="1828800" cy="369332"/>
          </a:xfrm>
          <a:prstGeom prst="rect">
            <a:avLst/>
          </a:prstGeom>
          <a:noFill/>
        </p:spPr>
        <p:txBody>
          <a:bodyPr wrap="square" rtlCol="0">
            <a:spAutoFit/>
          </a:bodyPr>
          <a:lstStyle/>
          <a:p>
            <a:r>
              <a:rPr lang="en-US" dirty="0" smtClean="0">
                <a:solidFill>
                  <a:srgbClr val="C00000"/>
                </a:solidFill>
              </a:rPr>
              <a:t>FL550 ≈55,000 ft</a:t>
            </a:r>
            <a:endParaRPr lang="en-US" dirty="0">
              <a:solidFill>
                <a:srgbClr val="C00000"/>
              </a:solidFill>
            </a:endParaRPr>
          </a:p>
        </p:txBody>
      </p:sp>
      <p:sp>
        <p:nvSpPr>
          <p:cNvPr id="13" name="Freeform 12"/>
          <p:cNvSpPr/>
          <p:nvPr/>
        </p:nvSpPr>
        <p:spPr>
          <a:xfrm>
            <a:off x="3760519" y="906483"/>
            <a:ext cx="908462" cy="1765465"/>
          </a:xfrm>
          <a:custGeom>
            <a:avLst/>
            <a:gdLst>
              <a:gd name="connsiteX0" fmla="*/ 51460 w 908462"/>
              <a:gd name="connsiteY0" fmla="*/ 1765465 h 1765465"/>
              <a:gd name="connsiteX1" fmla="*/ 122712 w 908462"/>
              <a:gd name="connsiteY1" fmla="*/ 518556 h 1765465"/>
              <a:gd name="connsiteX2" fmla="*/ 787730 w 908462"/>
              <a:gd name="connsiteY2" fmla="*/ 79169 h 1765465"/>
              <a:gd name="connsiteX3" fmla="*/ 847107 w 908462"/>
              <a:gd name="connsiteY3" fmla="*/ 43543 h 1765465"/>
            </a:gdLst>
            <a:ahLst/>
            <a:cxnLst>
              <a:cxn ang="0">
                <a:pos x="connsiteX0" y="connsiteY0"/>
              </a:cxn>
              <a:cxn ang="0">
                <a:pos x="connsiteX1" y="connsiteY1"/>
              </a:cxn>
              <a:cxn ang="0">
                <a:pos x="connsiteX2" y="connsiteY2"/>
              </a:cxn>
              <a:cxn ang="0">
                <a:pos x="connsiteX3" y="connsiteY3"/>
              </a:cxn>
            </a:cxnLst>
            <a:rect l="l" t="t" r="r" b="b"/>
            <a:pathLst>
              <a:path w="908462" h="1765465">
                <a:moveTo>
                  <a:pt x="51460" y="1765465"/>
                </a:moveTo>
                <a:cubicBezTo>
                  <a:pt x="25730" y="1282535"/>
                  <a:pt x="0" y="799605"/>
                  <a:pt x="122712" y="518556"/>
                </a:cubicBezTo>
                <a:cubicBezTo>
                  <a:pt x="245424" y="237507"/>
                  <a:pt x="666998" y="158338"/>
                  <a:pt x="787730" y="79169"/>
                </a:cubicBezTo>
                <a:cubicBezTo>
                  <a:pt x="908462" y="0"/>
                  <a:pt x="877784" y="21771"/>
                  <a:pt x="847107" y="43543"/>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12</a:t>
            </a:fld>
            <a:endParaRPr lang="en-US"/>
          </a:p>
        </p:txBody>
      </p:sp>
      <p:pic>
        <p:nvPicPr>
          <p:cNvPr id="17" name="Picture 16" descr="ncep.hysplit.PACAYA_201005281541_cp1.gif"/>
          <p:cNvPicPr>
            <a:picLocks noChangeAspect="1"/>
          </p:cNvPicPr>
          <p:nvPr/>
        </p:nvPicPr>
        <p:blipFill>
          <a:blip r:embed="rId3" cstate="print"/>
          <a:stretch>
            <a:fillRect/>
          </a:stretch>
        </p:blipFill>
        <p:spPr>
          <a:xfrm>
            <a:off x="5638800" y="914400"/>
            <a:ext cx="2836141" cy="5467931"/>
          </a:xfrm>
          <a:prstGeom prst="rect">
            <a:avLst/>
          </a:prstGeom>
        </p:spPr>
      </p:pic>
      <p:sp>
        <p:nvSpPr>
          <p:cNvPr id="19" name="Rectangle 18"/>
          <p:cNvSpPr/>
          <p:nvPr/>
        </p:nvSpPr>
        <p:spPr>
          <a:xfrm>
            <a:off x="5562600" y="838200"/>
            <a:ext cx="3048000" cy="3733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91000" y="5029200"/>
            <a:ext cx="1524000" cy="1169551"/>
          </a:xfrm>
          <a:prstGeom prst="rect">
            <a:avLst/>
          </a:prstGeom>
          <a:noFill/>
        </p:spPr>
        <p:txBody>
          <a:bodyPr wrap="square" rtlCol="0">
            <a:spAutoFit/>
          </a:bodyPr>
          <a:lstStyle/>
          <a:p>
            <a:r>
              <a:rPr lang="en-US" sz="1400" dirty="0" smtClean="0"/>
              <a:t>NWS HYSPLIT Model output for Pacaya volcano,</a:t>
            </a:r>
          </a:p>
          <a:p>
            <a:r>
              <a:rPr lang="en-US" sz="1400" dirty="0" smtClean="0"/>
              <a:t>Guatemala, Central America</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13</a:t>
            </a:fld>
            <a:endParaRPr lang="en-US"/>
          </a:p>
        </p:txBody>
      </p:sp>
      <p:pic>
        <p:nvPicPr>
          <p:cNvPr id="17" name="Picture 16" descr="ncep.hysplit.PACAYA_201005281541_cp1.gif"/>
          <p:cNvPicPr>
            <a:picLocks noChangeAspect="1"/>
          </p:cNvPicPr>
          <p:nvPr/>
        </p:nvPicPr>
        <p:blipFill>
          <a:blip r:embed="rId3" cstate="print"/>
          <a:srcRect b="32386"/>
          <a:stretch>
            <a:fillRect/>
          </a:stretch>
        </p:blipFill>
        <p:spPr>
          <a:xfrm>
            <a:off x="2438400" y="685800"/>
            <a:ext cx="4267200" cy="5562600"/>
          </a:xfrm>
          <a:prstGeom prst="rect">
            <a:avLst/>
          </a:prstGeom>
        </p:spPr>
      </p:pic>
      <p:sp>
        <p:nvSpPr>
          <p:cNvPr id="7" name="Freeform 6"/>
          <p:cNvSpPr/>
          <p:nvPr/>
        </p:nvSpPr>
        <p:spPr>
          <a:xfrm>
            <a:off x="2133600" y="6096000"/>
            <a:ext cx="4876800" cy="228600"/>
          </a:xfrm>
          <a:custGeom>
            <a:avLst/>
            <a:gdLst>
              <a:gd name="connsiteX0" fmla="*/ 37605 w 6766956"/>
              <a:gd name="connsiteY0" fmla="*/ 286986 h 286986"/>
              <a:gd name="connsiteX1" fmla="*/ 49480 w 6766956"/>
              <a:gd name="connsiteY1" fmla="*/ 227610 h 286986"/>
              <a:gd name="connsiteX2" fmla="*/ 334488 w 6766956"/>
              <a:gd name="connsiteY2" fmla="*/ 1979 h 286986"/>
              <a:gd name="connsiteX3" fmla="*/ 619496 w 6766956"/>
              <a:gd name="connsiteY3" fmla="*/ 227610 h 286986"/>
              <a:gd name="connsiteX4" fmla="*/ 963880 w 6766956"/>
              <a:gd name="connsiteY4" fmla="*/ 13854 h 286986"/>
              <a:gd name="connsiteX5" fmla="*/ 1237013 w 6766956"/>
              <a:gd name="connsiteY5" fmla="*/ 251360 h 286986"/>
              <a:gd name="connsiteX6" fmla="*/ 1522021 w 6766956"/>
              <a:gd name="connsiteY6" fmla="*/ 25729 h 286986"/>
              <a:gd name="connsiteX7" fmla="*/ 1723901 w 6766956"/>
              <a:gd name="connsiteY7" fmla="*/ 227610 h 286986"/>
              <a:gd name="connsiteX8" fmla="*/ 2056410 w 6766956"/>
              <a:gd name="connsiteY8" fmla="*/ 13854 h 286986"/>
              <a:gd name="connsiteX9" fmla="*/ 2317667 w 6766956"/>
              <a:gd name="connsiteY9" fmla="*/ 275111 h 286986"/>
              <a:gd name="connsiteX10" fmla="*/ 2709553 w 6766956"/>
              <a:gd name="connsiteY10" fmla="*/ 37605 h 286986"/>
              <a:gd name="connsiteX11" fmla="*/ 2923309 w 6766956"/>
              <a:gd name="connsiteY11" fmla="*/ 251360 h 286986"/>
              <a:gd name="connsiteX12" fmla="*/ 3279569 w 6766956"/>
              <a:gd name="connsiteY12" fmla="*/ 73231 h 286986"/>
              <a:gd name="connsiteX13" fmla="*/ 3612078 w 6766956"/>
              <a:gd name="connsiteY13" fmla="*/ 263236 h 286986"/>
              <a:gd name="connsiteX14" fmla="*/ 4027714 w 6766956"/>
              <a:gd name="connsiteY14" fmla="*/ 61355 h 286986"/>
              <a:gd name="connsiteX15" fmla="*/ 4253345 w 6766956"/>
              <a:gd name="connsiteY15" fmla="*/ 263236 h 286986"/>
              <a:gd name="connsiteX16" fmla="*/ 4550228 w 6766956"/>
              <a:gd name="connsiteY16" fmla="*/ 73231 h 286986"/>
              <a:gd name="connsiteX17" fmla="*/ 4918363 w 6766956"/>
              <a:gd name="connsiteY17" fmla="*/ 239485 h 286986"/>
              <a:gd name="connsiteX18" fmla="*/ 5286498 w 6766956"/>
              <a:gd name="connsiteY18" fmla="*/ 108857 h 286986"/>
              <a:gd name="connsiteX19" fmla="*/ 5583382 w 6766956"/>
              <a:gd name="connsiteY19" fmla="*/ 275111 h 286986"/>
              <a:gd name="connsiteX20" fmla="*/ 5951517 w 6766956"/>
              <a:gd name="connsiteY20" fmla="*/ 85106 h 286986"/>
              <a:gd name="connsiteX21" fmla="*/ 6236524 w 6766956"/>
              <a:gd name="connsiteY21" fmla="*/ 263236 h 286986"/>
              <a:gd name="connsiteX22" fmla="*/ 6687787 w 6766956"/>
              <a:gd name="connsiteY22" fmla="*/ 37605 h 286986"/>
              <a:gd name="connsiteX23" fmla="*/ 6711537 w 6766956"/>
              <a:gd name="connsiteY23" fmla="*/ 37605 h 286986"/>
              <a:gd name="connsiteX24" fmla="*/ 6711537 w 6766956"/>
              <a:gd name="connsiteY24" fmla="*/ 37605 h 28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66956" h="286986">
                <a:moveTo>
                  <a:pt x="37605" y="286986"/>
                </a:moveTo>
                <a:cubicBezTo>
                  <a:pt x="18802" y="281048"/>
                  <a:pt x="0" y="275111"/>
                  <a:pt x="49480" y="227610"/>
                </a:cubicBezTo>
                <a:cubicBezTo>
                  <a:pt x="98961" y="180109"/>
                  <a:pt x="239485" y="1979"/>
                  <a:pt x="334488" y="1979"/>
                </a:cubicBezTo>
                <a:cubicBezTo>
                  <a:pt x="429491" y="1979"/>
                  <a:pt x="514597" y="225631"/>
                  <a:pt x="619496" y="227610"/>
                </a:cubicBezTo>
                <a:cubicBezTo>
                  <a:pt x="724395" y="229589"/>
                  <a:pt x="860961" y="9896"/>
                  <a:pt x="963880" y="13854"/>
                </a:cubicBezTo>
                <a:cubicBezTo>
                  <a:pt x="1066799" y="17812"/>
                  <a:pt x="1143990" y="249381"/>
                  <a:pt x="1237013" y="251360"/>
                </a:cubicBezTo>
                <a:cubicBezTo>
                  <a:pt x="1330036" y="253339"/>
                  <a:pt x="1440873" y="29687"/>
                  <a:pt x="1522021" y="25729"/>
                </a:cubicBezTo>
                <a:cubicBezTo>
                  <a:pt x="1603169" y="21771"/>
                  <a:pt x="1634836" y="229589"/>
                  <a:pt x="1723901" y="227610"/>
                </a:cubicBezTo>
                <a:cubicBezTo>
                  <a:pt x="1812966" y="225631"/>
                  <a:pt x="1957449" y="5937"/>
                  <a:pt x="2056410" y="13854"/>
                </a:cubicBezTo>
                <a:cubicBezTo>
                  <a:pt x="2155371" y="21771"/>
                  <a:pt x="2208810" y="271153"/>
                  <a:pt x="2317667" y="275111"/>
                </a:cubicBezTo>
                <a:cubicBezTo>
                  <a:pt x="2426524" y="279069"/>
                  <a:pt x="2608613" y="41563"/>
                  <a:pt x="2709553" y="37605"/>
                </a:cubicBezTo>
                <a:cubicBezTo>
                  <a:pt x="2810493" y="33647"/>
                  <a:pt x="2828306" y="245422"/>
                  <a:pt x="2923309" y="251360"/>
                </a:cubicBezTo>
                <a:cubicBezTo>
                  <a:pt x="3018312" y="257298"/>
                  <a:pt x="3164774" y="71252"/>
                  <a:pt x="3279569" y="73231"/>
                </a:cubicBezTo>
                <a:cubicBezTo>
                  <a:pt x="3394364" y="75210"/>
                  <a:pt x="3487387" y="265215"/>
                  <a:pt x="3612078" y="263236"/>
                </a:cubicBezTo>
                <a:cubicBezTo>
                  <a:pt x="3736769" y="261257"/>
                  <a:pt x="3920836" y="61355"/>
                  <a:pt x="4027714" y="61355"/>
                </a:cubicBezTo>
                <a:cubicBezTo>
                  <a:pt x="4134592" y="61355"/>
                  <a:pt x="4166259" y="261257"/>
                  <a:pt x="4253345" y="263236"/>
                </a:cubicBezTo>
                <a:cubicBezTo>
                  <a:pt x="4340431" y="265215"/>
                  <a:pt x="4439392" y="77190"/>
                  <a:pt x="4550228" y="73231"/>
                </a:cubicBezTo>
                <a:cubicBezTo>
                  <a:pt x="4661064" y="69272"/>
                  <a:pt x="4795651" y="233547"/>
                  <a:pt x="4918363" y="239485"/>
                </a:cubicBezTo>
                <a:cubicBezTo>
                  <a:pt x="5041075" y="245423"/>
                  <a:pt x="5175662" y="102919"/>
                  <a:pt x="5286498" y="108857"/>
                </a:cubicBezTo>
                <a:cubicBezTo>
                  <a:pt x="5397334" y="114795"/>
                  <a:pt x="5472546" y="279069"/>
                  <a:pt x="5583382" y="275111"/>
                </a:cubicBezTo>
                <a:cubicBezTo>
                  <a:pt x="5694218" y="271153"/>
                  <a:pt x="5842660" y="87085"/>
                  <a:pt x="5951517" y="85106"/>
                </a:cubicBezTo>
                <a:cubicBezTo>
                  <a:pt x="6060374" y="83127"/>
                  <a:pt x="6113812" y="271153"/>
                  <a:pt x="6236524" y="263236"/>
                </a:cubicBezTo>
                <a:cubicBezTo>
                  <a:pt x="6359236" y="255319"/>
                  <a:pt x="6608618" y="75210"/>
                  <a:pt x="6687787" y="37605"/>
                </a:cubicBezTo>
                <a:cubicBezTo>
                  <a:pt x="6766956" y="0"/>
                  <a:pt x="6711537" y="37605"/>
                  <a:pt x="6711537" y="37605"/>
                </a:cubicBezTo>
                <a:lnTo>
                  <a:pt x="6711537" y="37605"/>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848600" y="3124200"/>
            <a:ext cx="896527" cy="369332"/>
          </a:xfrm>
          <a:prstGeom prst="rect">
            <a:avLst/>
          </a:prstGeom>
          <a:noFill/>
          <a:ln>
            <a:solidFill>
              <a:srgbClr val="C00000"/>
            </a:solidFill>
          </a:ln>
        </p:spPr>
        <p:txBody>
          <a:bodyPr wrap="none" rtlCol="0">
            <a:spAutoFit/>
          </a:bodyPr>
          <a:lstStyle/>
          <a:p>
            <a:r>
              <a:rPr lang="en-US" dirty="0" smtClean="0">
                <a:solidFill>
                  <a:srgbClr val="C00000"/>
                </a:solidFill>
              </a:rPr>
              <a:t>3 layers</a:t>
            </a:r>
            <a:endParaRPr lang="en-US" dirty="0">
              <a:solidFill>
                <a:srgbClr val="C00000"/>
              </a:solidFill>
            </a:endParaRPr>
          </a:p>
        </p:txBody>
      </p:sp>
      <p:sp>
        <p:nvSpPr>
          <p:cNvPr id="12" name="Oval 11"/>
          <p:cNvSpPr/>
          <p:nvPr/>
        </p:nvSpPr>
        <p:spPr>
          <a:xfrm>
            <a:off x="4267200" y="1524000"/>
            <a:ext cx="60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67200" y="3200400"/>
            <a:ext cx="60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67200" y="4876800"/>
            <a:ext cx="609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14</a:t>
            </a:fld>
            <a:endParaRPr lang="en-US"/>
          </a:p>
        </p:txBody>
      </p:sp>
      <p:cxnSp>
        <p:nvCxnSpPr>
          <p:cNvPr id="6" name="Straight Connector 5"/>
          <p:cNvCxnSpPr/>
          <p:nvPr/>
        </p:nvCxnSpPr>
        <p:spPr>
          <a:xfrm>
            <a:off x="304800" y="6172200"/>
            <a:ext cx="4495800" cy="0"/>
          </a:xfrm>
          <a:prstGeom prst="line">
            <a:avLst/>
          </a:prstGeom>
          <a:ln w="15875">
            <a:solidFill>
              <a:srgbClr val="673833"/>
            </a:solidFill>
          </a:ln>
        </p:spPr>
        <p:style>
          <a:lnRef idx="1">
            <a:schemeClr val="accent1"/>
          </a:lnRef>
          <a:fillRef idx="0">
            <a:schemeClr val="accent1"/>
          </a:fillRef>
          <a:effectRef idx="0">
            <a:schemeClr val="accent1"/>
          </a:effectRef>
          <a:fontRef idx="minor">
            <a:schemeClr val="tx1"/>
          </a:fontRef>
        </p:style>
      </p:cxnSp>
      <p:grpSp>
        <p:nvGrpSpPr>
          <p:cNvPr id="5" name="Group 19"/>
          <p:cNvGrpSpPr/>
          <p:nvPr/>
        </p:nvGrpSpPr>
        <p:grpSpPr>
          <a:xfrm>
            <a:off x="914400" y="2054157"/>
            <a:ext cx="3810000" cy="4118043"/>
            <a:chOff x="1686128" y="987357"/>
            <a:chExt cx="3810000" cy="4118043"/>
          </a:xfrm>
        </p:grpSpPr>
        <p:sp>
          <p:nvSpPr>
            <p:cNvPr id="7" name="Isosceles Triangle 6"/>
            <p:cNvSpPr/>
            <p:nvPr/>
          </p:nvSpPr>
          <p:spPr>
            <a:xfrm>
              <a:off x="2057400" y="3810000"/>
              <a:ext cx="755904" cy="1295400"/>
            </a:xfrm>
            <a:prstGeom prst="triangle">
              <a:avLst>
                <a:gd name="adj" fmla="val 50000"/>
              </a:avLst>
            </a:prstGeom>
            <a:noFill/>
            <a:ln>
              <a:solidFill>
                <a:srgbClr val="673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080098" y="2654030"/>
              <a:ext cx="215630" cy="1091119"/>
            </a:xfrm>
            <a:custGeom>
              <a:avLst/>
              <a:gdLst>
                <a:gd name="connsiteX0" fmla="*/ 215630 w 215630"/>
                <a:gd name="connsiteY0" fmla="*/ 1091119 h 1091119"/>
                <a:gd name="connsiteX1" fmla="*/ 98898 w 215630"/>
                <a:gd name="connsiteY1" fmla="*/ 507459 h 1091119"/>
                <a:gd name="connsiteX2" fmla="*/ 1621 w 215630"/>
                <a:gd name="connsiteY2" fmla="*/ 322634 h 1091119"/>
                <a:gd name="connsiteX3" fmla="*/ 89170 w 215630"/>
                <a:gd name="connsiteY3" fmla="*/ 118353 h 1091119"/>
                <a:gd name="connsiteX4" fmla="*/ 89170 w 215630"/>
                <a:gd name="connsiteY4" fmla="*/ 11349 h 1091119"/>
                <a:gd name="connsiteX5" fmla="*/ 128081 w 215630"/>
                <a:gd name="connsiteY5" fmla="*/ 50259 h 1091119"/>
                <a:gd name="connsiteX6" fmla="*/ 59987 w 215630"/>
                <a:gd name="connsiteY6" fmla="*/ 50259 h 10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630" h="1091119">
                  <a:moveTo>
                    <a:pt x="215630" y="1091119"/>
                  </a:moveTo>
                  <a:cubicBezTo>
                    <a:pt x="175098" y="863329"/>
                    <a:pt x="134566" y="635540"/>
                    <a:pt x="98898" y="507459"/>
                  </a:cubicBezTo>
                  <a:cubicBezTo>
                    <a:pt x="63230" y="379378"/>
                    <a:pt x="3242" y="387485"/>
                    <a:pt x="1621" y="322634"/>
                  </a:cubicBezTo>
                  <a:cubicBezTo>
                    <a:pt x="0" y="257783"/>
                    <a:pt x="74579" y="170234"/>
                    <a:pt x="89170" y="118353"/>
                  </a:cubicBezTo>
                  <a:cubicBezTo>
                    <a:pt x="103761" y="66472"/>
                    <a:pt x="82685" y="22698"/>
                    <a:pt x="89170" y="11349"/>
                  </a:cubicBezTo>
                  <a:cubicBezTo>
                    <a:pt x="95655" y="0"/>
                    <a:pt x="132945" y="43774"/>
                    <a:pt x="128081" y="50259"/>
                  </a:cubicBezTo>
                  <a:cubicBezTo>
                    <a:pt x="123217" y="56744"/>
                    <a:pt x="91602" y="53501"/>
                    <a:pt x="59987" y="502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97285" y="2305455"/>
              <a:ext cx="191311" cy="1614792"/>
            </a:xfrm>
            <a:custGeom>
              <a:avLst/>
              <a:gdLst>
                <a:gd name="connsiteX0" fmla="*/ 19455 w 191311"/>
                <a:gd name="connsiteY0" fmla="*/ 1614792 h 1614792"/>
                <a:gd name="connsiteX1" fmla="*/ 145915 w 191311"/>
                <a:gd name="connsiteY1" fmla="*/ 1381328 h 1614792"/>
                <a:gd name="connsiteX2" fmla="*/ 136187 w 191311"/>
                <a:gd name="connsiteY2" fmla="*/ 1118681 h 1614792"/>
                <a:gd name="connsiteX3" fmla="*/ 184826 w 191311"/>
                <a:gd name="connsiteY3" fmla="*/ 729575 h 1614792"/>
                <a:gd name="connsiteX4" fmla="*/ 175098 w 191311"/>
                <a:gd name="connsiteY4" fmla="*/ 525294 h 1614792"/>
                <a:gd name="connsiteX5" fmla="*/ 165370 w 191311"/>
                <a:gd name="connsiteY5" fmla="*/ 340468 h 1614792"/>
                <a:gd name="connsiteX6" fmla="*/ 126460 w 191311"/>
                <a:gd name="connsiteY6" fmla="*/ 291830 h 1614792"/>
                <a:gd name="connsiteX7" fmla="*/ 116732 w 191311"/>
                <a:gd name="connsiteY7" fmla="*/ 155643 h 1614792"/>
                <a:gd name="connsiteX8" fmla="*/ 87549 w 191311"/>
                <a:gd name="connsiteY8" fmla="*/ 77822 h 1614792"/>
                <a:gd name="connsiteX9" fmla="*/ 0 w 191311"/>
                <a:gd name="connsiteY9" fmla="*/ 0 h 1614792"/>
                <a:gd name="connsiteX10" fmla="*/ 0 w 191311"/>
                <a:gd name="connsiteY10" fmla="*/ 0 h 161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11" h="1614792">
                  <a:moveTo>
                    <a:pt x="19455" y="1614792"/>
                  </a:moveTo>
                  <a:cubicBezTo>
                    <a:pt x="72957" y="1539402"/>
                    <a:pt x="126460" y="1464013"/>
                    <a:pt x="145915" y="1381328"/>
                  </a:cubicBezTo>
                  <a:cubicBezTo>
                    <a:pt x="165370" y="1298643"/>
                    <a:pt x="129702" y="1227306"/>
                    <a:pt x="136187" y="1118681"/>
                  </a:cubicBezTo>
                  <a:cubicBezTo>
                    <a:pt x="142672" y="1010056"/>
                    <a:pt x="178341" y="828473"/>
                    <a:pt x="184826" y="729575"/>
                  </a:cubicBezTo>
                  <a:cubicBezTo>
                    <a:pt x="191311" y="630677"/>
                    <a:pt x="178341" y="590145"/>
                    <a:pt x="175098" y="525294"/>
                  </a:cubicBezTo>
                  <a:cubicBezTo>
                    <a:pt x="171855" y="460443"/>
                    <a:pt x="173476" y="379379"/>
                    <a:pt x="165370" y="340468"/>
                  </a:cubicBezTo>
                  <a:cubicBezTo>
                    <a:pt x="157264" y="301557"/>
                    <a:pt x="134566" y="322634"/>
                    <a:pt x="126460" y="291830"/>
                  </a:cubicBezTo>
                  <a:cubicBezTo>
                    <a:pt x="118354" y="261026"/>
                    <a:pt x="123217" y="191311"/>
                    <a:pt x="116732" y="155643"/>
                  </a:cubicBezTo>
                  <a:cubicBezTo>
                    <a:pt x="110247" y="119975"/>
                    <a:pt x="107004" y="103762"/>
                    <a:pt x="87549" y="77822"/>
                  </a:cubicBezTo>
                  <a:cubicBezTo>
                    <a:pt x="68094" y="51882"/>
                    <a:pt x="0" y="0"/>
                    <a:pt x="0" y="0"/>
                  </a:cubicBez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099553" y="2266545"/>
              <a:ext cx="30804" cy="535021"/>
            </a:xfrm>
            <a:custGeom>
              <a:avLst/>
              <a:gdLst>
                <a:gd name="connsiteX0" fmla="*/ 30804 w 30804"/>
                <a:gd name="connsiteY0" fmla="*/ 535021 h 535021"/>
                <a:gd name="connsiteX1" fmla="*/ 11349 w 30804"/>
                <a:gd name="connsiteY1" fmla="*/ 457200 h 535021"/>
                <a:gd name="connsiteX2" fmla="*/ 1621 w 30804"/>
                <a:gd name="connsiteY2" fmla="*/ 301557 h 535021"/>
                <a:gd name="connsiteX3" fmla="*/ 21077 w 30804"/>
                <a:gd name="connsiteY3" fmla="*/ 145915 h 535021"/>
                <a:gd name="connsiteX4" fmla="*/ 30804 w 30804"/>
                <a:gd name="connsiteY4" fmla="*/ 0 h 53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4" h="535021">
                  <a:moveTo>
                    <a:pt x="30804" y="535021"/>
                  </a:moveTo>
                  <a:cubicBezTo>
                    <a:pt x="23508" y="515566"/>
                    <a:pt x="16213" y="496111"/>
                    <a:pt x="11349" y="457200"/>
                  </a:cubicBezTo>
                  <a:cubicBezTo>
                    <a:pt x="6485" y="418289"/>
                    <a:pt x="0" y="353438"/>
                    <a:pt x="1621" y="301557"/>
                  </a:cubicBezTo>
                  <a:cubicBezTo>
                    <a:pt x="3242" y="249676"/>
                    <a:pt x="16213" y="196174"/>
                    <a:pt x="21077" y="145915"/>
                  </a:cubicBezTo>
                  <a:cubicBezTo>
                    <a:pt x="25941" y="95656"/>
                    <a:pt x="30804" y="0"/>
                    <a:pt x="30804"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82822" y="1313234"/>
              <a:ext cx="218872" cy="1011677"/>
            </a:xfrm>
            <a:custGeom>
              <a:avLst/>
              <a:gdLst>
                <a:gd name="connsiteX0" fmla="*/ 108625 w 218872"/>
                <a:gd name="connsiteY0" fmla="*/ 1011677 h 1011677"/>
                <a:gd name="connsiteX1" fmla="*/ 50259 w 218872"/>
                <a:gd name="connsiteY1" fmla="*/ 933855 h 1011677"/>
                <a:gd name="connsiteX2" fmla="*/ 30804 w 218872"/>
                <a:gd name="connsiteY2" fmla="*/ 826851 h 1011677"/>
                <a:gd name="connsiteX3" fmla="*/ 1621 w 218872"/>
                <a:gd name="connsiteY3" fmla="*/ 622570 h 1011677"/>
                <a:gd name="connsiteX4" fmla="*/ 21076 w 218872"/>
                <a:gd name="connsiteY4" fmla="*/ 554477 h 1011677"/>
                <a:gd name="connsiteX5" fmla="*/ 40531 w 218872"/>
                <a:gd name="connsiteY5" fmla="*/ 496111 h 1011677"/>
                <a:gd name="connsiteX6" fmla="*/ 40531 w 218872"/>
                <a:gd name="connsiteY6" fmla="*/ 447472 h 1011677"/>
                <a:gd name="connsiteX7" fmla="*/ 40531 w 218872"/>
                <a:gd name="connsiteY7" fmla="*/ 389106 h 1011677"/>
                <a:gd name="connsiteX8" fmla="*/ 79442 w 218872"/>
                <a:gd name="connsiteY8" fmla="*/ 311285 h 1011677"/>
                <a:gd name="connsiteX9" fmla="*/ 196174 w 218872"/>
                <a:gd name="connsiteY9" fmla="*/ 175098 h 1011677"/>
                <a:gd name="connsiteX10" fmla="*/ 215629 w 218872"/>
                <a:gd name="connsiteY10" fmla="*/ 175098 h 1011677"/>
                <a:gd name="connsiteX11" fmla="*/ 215629 w 218872"/>
                <a:gd name="connsiteY11" fmla="*/ 107004 h 1011677"/>
                <a:gd name="connsiteX12" fmla="*/ 215629 w 218872"/>
                <a:gd name="connsiteY12" fmla="*/ 38911 h 1011677"/>
                <a:gd name="connsiteX13" fmla="*/ 215629 w 218872"/>
                <a:gd name="connsiteY13" fmla="*/ 0 h 10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872" h="1011677">
                  <a:moveTo>
                    <a:pt x="108625" y="1011677"/>
                  </a:moveTo>
                  <a:cubicBezTo>
                    <a:pt x="85927" y="988168"/>
                    <a:pt x="63229" y="964659"/>
                    <a:pt x="50259" y="933855"/>
                  </a:cubicBezTo>
                  <a:cubicBezTo>
                    <a:pt x="37289" y="903051"/>
                    <a:pt x="38910" y="878732"/>
                    <a:pt x="30804" y="826851"/>
                  </a:cubicBezTo>
                  <a:cubicBezTo>
                    <a:pt x="22698" y="774970"/>
                    <a:pt x="3242" y="667966"/>
                    <a:pt x="1621" y="622570"/>
                  </a:cubicBezTo>
                  <a:cubicBezTo>
                    <a:pt x="0" y="577174"/>
                    <a:pt x="14591" y="575553"/>
                    <a:pt x="21076" y="554477"/>
                  </a:cubicBezTo>
                  <a:cubicBezTo>
                    <a:pt x="27561" y="533401"/>
                    <a:pt x="37288" y="513945"/>
                    <a:pt x="40531" y="496111"/>
                  </a:cubicBezTo>
                  <a:cubicBezTo>
                    <a:pt x="43774" y="478277"/>
                    <a:pt x="40531" y="447472"/>
                    <a:pt x="40531" y="447472"/>
                  </a:cubicBezTo>
                  <a:cubicBezTo>
                    <a:pt x="40531" y="429638"/>
                    <a:pt x="34046" y="411804"/>
                    <a:pt x="40531" y="389106"/>
                  </a:cubicBezTo>
                  <a:cubicBezTo>
                    <a:pt x="47016" y="366408"/>
                    <a:pt x="53501" y="346953"/>
                    <a:pt x="79442" y="311285"/>
                  </a:cubicBezTo>
                  <a:cubicBezTo>
                    <a:pt x="105383" y="275617"/>
                    <a:pt x="173476" y="197796"/>
                    <a:pt x="196174" y="175098"/>
                  </a:cubicBezTo>
                  <a:cubicBezTo>
                    <a:pt x="218872" y="152400"/>
                    <a:pt x="212387" y="186447"/>
                    <a:pt x="215629" y="175098"/>
                  </a:cubicBezTo>
                  <a:cubicBezTo>
                    <a:pt x="218871" y="163749"/>
                    <a:pt x="215629" y="107004"/>
                    <a:pt x="215629" y="107004"/>
                  </a:cubicBezTo>
                  <a:lnTo>
                    <a:pt x="215629" y="38911"/>
                  </a:lnTo>
                  <a:lnTo>
                    <a:pt x="21562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47545" y="1274323"/>
              <a:ext cx="178340" cy="1089498"/>
            </a:xfrm>
            <a:custGeom>
              <a:avLst/>
              <a:gdLst>
                <a:gd name="connsiteX0" fmla="*/ 27561 w 178340"/>
                <a:gd name="connsiteY0" fmla="*/ 1089498 h 1089498"/>
                <a:gd name="connsiteX1" fmla="*/ 76200 w 178340"/>
                <a:gd name="connsiteY1" fmla="*/ 1021405 h 1089498"/>
                <a:gd name="connsiteX2" fmla="*/ 163749 w 178340"/>
                <a:gd name="connsiteY2" fmla="*/ 758758 h 1089498"/>
                <a:gd name="connsiteX3" fmla="*/ 163749 w 178340"/>
                <a:gd name="connsiteY3" fmla="*/ 554477 h 1089498"/>
                <a:gd name="connsiteX4" fmla="*/ 134566 w 178340"/>
                <a:gd name="connsiteY4" fmla="*/ 272375 h 1089498"/>
                <a:gd name="connsiteX5" fmla="*/ 95655 w 178340"/>
                <a:gd name="connsiteY5" fmla="*/ 272375 h 1089498"/>
                <a:gd name="connsiteX6" fmla="*/ 8106 w 178340"/>
                <a:gd name="connsiteY6" fmla="*/ 204281 h 1089498"/>
                <a:gd name="connsiteX7" fmla="*/ 47017 w 178340"/>
                <a:gd name="connsiteY7" fmla="*/ 126460 h 1089498"/>
                <a:gd name="connsiteX8" fmla="*/ 8106 w 178340"/>
                <a:gd name="connsiteY8" fmla="*/ 0 h 1089498"/>
                <a:gd name="connsiteX9" fmla="*/ 8106 w 178340"/>
                <a:gd name="connsiteY9" fmla="*/ 0 h 108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340" h="1089498">
                  <a:moveTo>
                    <a:pt x="27561" y="1089498"/>
                  </a:moveTo>
                  <a:cubicBezTo>
                    <a:pt x="40531" y="1083013"/>
                    <a:pt x="53502" y="1076528"/>
                    <a:pt x="76200" y="1021405"/>
                  </a:cubicBezTo>
                  <a:cubicBezTo>
                    <a:pt x="98898" y="966282"/>
                    <a:pt x="149158" y="836579"/>
                    <a:pt x="163749" y="758758"/>
                  </a:cubicBezTo>
                  <a:cubicBezTo>
                    <a:pt x="178340" y="680937"/>
                    <a:pt x="168613" y="635541"/>
                    <a:pt x="163749" y="554477"/>
                  </a:cubicBezTo>
                  <a:cubicBezTo>
                    <a:pt x="158885" y="473413"/>
                    <a:pt x="145915" y="319392"/>
                    <a:pt x="134566" y="272375"/>
                  </a:cubicBezTo>
                  <a:cubicBezTo>
                    <a:pt x="123217" y="225358"/>
                    <a:pt x="116732" y="283724"/>
                    <a:pt x="95655" y="272375"/>
                  </a:cubicBezTo>
                  <a:cubicBezTo>
                    <a:pt x="74578" y="261026"/>
                    <a:pt x="16212" y="228600"/>
                    <a:pt x="8106" y="204281"/>
                  </a:cubicBezTo>
                  <a:cubicBezTo>
                    <a:pt x="0" y="179962"/>
                    <a:pt x="47017" y="160507"/>
                    <a:pt x="47017" y="126460"/>
                  </a:cubicBezTo>
                  <a:cubicBezTo>
                    <a:pt x="47017" y="92413"/>
                    <a:pt x="8106" y="0"/>
                    <a:pt x="8106" y="0"/>
                  </a:cubicBezTo>
                  <a:lnTo>
                    <a:pt x="8106"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702340" y="1235413"/>
              <a:ext cx="476656" cy="214008"/>
            </a:xfrm>
            <a:custGeom>
              <a:avLst/>
              <a:gdLst>
                <a:gd name="connsiteX0" fmla="*/ 476656 w 476656"/>
                <a:gd name="connsiteY0" fmla="*/ 214008 h 214008"/>
                <a:gd name="connsiteX1" fmla="*/ 252920 w 476656"/>
                <a:gd name="connsiteY1" fmla="*/ 116732 h 214008"/>
                <a:gd name="connsiteX2" fmla="*/ 136188 w 476656"/>
                <a:gd name="connsiteY2" fmla="*/ 87549 h 214008"/>
                <a:gd name="connsiteX3" fmla="*/ 0 w 476656"/>
                <a:gd name="connsiteY3" fmla="*/ 0 h 214008"/>
              </a:gdLst>
              <a:ahLst/>
              <a:cxnLst>
                <a:cxn ang="0">
                  <a:pos x="connsiteX0" y="connsiteY0"/>
                </a:cxn>
                <a:cxn ang="0">
                  <a:pos x="connsiteX1" y="connsiteY1"/>
                </a:cxn>
                <a:cxn ang="0">
                  <a:pos x="connsiteX2" y="connsiteY2"/>
                </a:cxn>
                <a:cxn ang="0">
                  <a:pos x="connsiteX3" y="connsiteY3"/>
                </a:cxn>
              </a:cxnLst>
              <a:rect l="l" t="t" r="r" b="b"/>
              <a:pathLst>
                <a:path w="476656" h="214008">
                  <a:moveTo>
                    <a:pt x="476656" y="214008"/>
                  </a:moveTo>
                  <a:cubicBezTo>
                    <a:pt x="393160" y="175908"/>
                    <a:pt x="309665" y="137808"/>
                    <a:pt x="252920" y="116732"/>
                  </a:cubicBezTo>
                  <a:cubicBezTo>
                    <a:pt x="196175" y="95656"/>
                    <a:pt x="178341" y="107004"/>
                    <a:pt x="136188" y="87549"/>
                  </a:cubicBezTo>
                  <a:cubicBezTo>
                    <a:pt x="94035" y="68094"/>
                    <a:pt x="0" y="0"/>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686128" y="987357"/>
              <a:ext cx="3810000" cy="452337"/>
            </a:xfrm>
            <a:custGeom>
              <a:avLst/>
              <a:gdLst>
                <a:gd name="connsiteX0" fmla="*/ 1057072 w 2806429"/>
                <a:gd name="connsiteY0" fmla="*/ 384243 h 452337"/>
                <a:gd name="connsiteX1" fmla="*/ 1241898 w 2806429"/>
                <a:gd name="connsiteY1" fmla="*/ 423154 h 452337"/>
                <a:gd name="connsiteX2" fmla="*/ 1650459 w 2806429"/>
                <a:gd name="connsiteY2" fmla="*/ 452337 h 452337"/>
                <a:gd name="connsiteX3" fmla="*/ 2127115 w 2806429"/>
                <a:gd name="connsiteY3" fmla="*/ 442609 h 452337"/>
                <a:gd name="connsiteX4" fmla="*/ 2701046 w 2806429"/>
                <a:gd name="connsiteY4" fmla="*/ 423154 h 452337"/>
                <a:gd name="connsiteX5" fmla="*/ 2759412 w 2806429"/>
                <a:gd name="connsiteY5" fmla="*/ 364788 h 452337"/>
                <a:gd name="connsiteX6" fmla="*/ 2720502 w 2806429"/>
                <a:gd name="connsiteY6" fmla="*/ 296694 h 452337"/>
                <a:gd name="connsiteX7" fmla="*/ 2613498 w 2806429"/>
                <a:gd name="connsiteY7" fmla="*/ 199417 h 452337"/>
                <a:gd name="connsiteX8" fmla="*/ 2584315 w 2806429"/>
                <a:gd name="connsiteY8" fmla="*/ 131324 h 452337"/>
                <a:gd name="connsiteX9" fmla="*/ 2350851 w 2806429"/>
                <a:gd name="connsiteY9" fmla="*/ 24320 h 452337"/>
                <a:gd name="connsiteX10" fmla="*/ 2146570 w 2806429"/>
                <a:gd name="connsiteY10" fmla="*/ 34047 h 452337"/>
                <a:gd name="connsiteX11" fmla="*/ 1776919 w 2806429"/>
                <a:gd name="connsiteY11" fmla="*/ 43775 h 452337"/>
                <a:gd name="connsiteX12" fmla="*/ 1562910 w 2806429"/>
                <a:gd name="connsiteY12" fmla="*/ 4864 h 452337"/>
                <a:gd name="connsiteX13" fmla="*/ 1261353 w 2806429"/>
                <a:gd name="connsiteY13" fmla="*/ 14592 h 452337"/>
                <a:gd name="connsiteX14" fmla="*/ 969523 w 2806429"/>
                <a:gd name="connsiteY14" fmla="*/ 14592 h 452337"/>
                <a:gd name="connsiteX15" fmla="*/ 444229 w 2806429"/>
                <a:gd name="connsiteY15" fmla="*/ 92413 h 452337"/>
                <a:gd name="connsiteX16" fmla="*/ 64851 w 2806429"/>
                <a:gd name="connsiteY16" fmla="*/ 209145 h 452337"/>
                <a:gd name="connsiteX17" fmla="*/ 55123 w 2806429"/>
                <a:gd name="connsiteY17" fmla="*/ 238328 h 45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6429" h="452337">
                  <a:moveTo>
                    <a:pt x="1057072" y="384243"/>
                  </a:moveTo>
                  <a:cubicBezTo>
                    <a:pt x="1100036" y="398024"/>
                    <a:pt x="1143000" y="411805"/>
                    <a:pt x="1241898" y="423154"/>
                  </a:cubicBezTo>
                  <a:cubicBezTo>
                    <a:pt x="1340796" y="434503"/>
                    <a:pt x="1502923" y="449095"/>
                    <a:pt x="1650459" y="452337"/>
                  </a:cubicBezTo>
                  <a:lnTo>
                    <a:pt x="2127115" y="442609"/>
                  </a:lnTo>
                  <a:cubicBezTo>
                    <a:pt x="2302213" y="437745"/>
                    <a:pt x="2595663" y="436124"/>
                    <a:pt x="2701046" y="423154"/>
                  </a:cubicBezTo>
                  <a:cubicBezTo>
                    <a:pt x="2806429" y="410184"/>
                    <a:pt x="2756169" y="385865"/>
                    <a:pt x="2759412" y="364788"/>
                  </a:cubicBezTo>
                  <a:cubicBezTo>
                    <a:pt x="2762655" y="343711"/>
                    <a:pt x="2744821" y="324256"/>
                    <a:pt x="2720502" y="296694"/>
                  </a:cubicBezTo>
                  <a:cubicBezTo>
                    <a:pt x="2696183" y="269132"/>
                    <a:pt x="2636196" y="226978"/>
                    <a:pt x="2613498" y="199417"/>
                  </a:cubicBezTo>
                  <a:cubicBezTo>
                    <a:pt x="2590800" y="171856"/>
                    <a:pt x="2628090" y="160507"/>
                    <a:pt x="2584315" y="131324"/>
                  </a:cubicBezTo>
                  <a:cubicBezTo>
                    <a:pt x="2540541" y="102141"/>
                    <a:pt x="2423809" y="40533"/>
                    <a:pt x="2350851" y="24320"/>
                  </a:cubicBezTo>
                  <a:cubicBezTo>
                    <a:pt x="2277894" y="8107"/>
                    <a:pt x="2146570" y="34047"/>
                    <a:pt x="2146570" y="34047"/>
                  </a:cubicBezTo>
                  <a:cubicBezTo>
                    <a:pt x="2050915" y="37289"/>
                    <a:pt x="1874196" y="48639"/>
                    <a:pt x="1776919" y="43775"/>
                  </a:cubicBezTo>
                  <a:cubicBezTo>
                    <a:pt x="1679642" y="38911"/>
                    <a:pt x="1648838" y="9728"/>
                    <a:pt x="1562910" y="4864"/>
                  </a:cubicBezTo>
                  <a:cubicBezTo>
                    <a:pt x="1476982" y="0"/>
                    <a:pt x="1360251" y="12971"/>
                    <a:pt x="1261353" y="14592"/>
                  </a:cubicBezTo>
                  <a:cubicBezTo>
                    <a:pt x="1162455" y="16213"/>
                    <a:pt x="1105710" y="1622"/>
                    <a:pt x="969523" y="14592"/>
                  </a:cubicBezTo>
                  <a:cubicBezTo>
                    <a:pt x="833336" y="27562"/>
                    <a:pt x="595008" y="59987"/>
                    <a:pt x="444229" y="92413"/>
                  </a:cubicBezTo>
                  <a:cubicBezTo>
                    <a:pt x="293450" y="124839"/>
                    <a:pt x="129702" y="184826"/>
                    <a:pt x="64851" y="209145"/>
                  </a:cubicBezTo>
                  <a:cubicBezTo>
                    <a:pt x="0" y="233464"/>
                    <a:pt x="58366" y="231843"/>
                    <a:pt x="55123" y="23832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6" descr="ncep.hysplit.PACAYA_201005281541_cp1.gif"/>
          <p:cNvPicPr>
            <a:picLocks noChangeAspect="1"/>
          </p:cNvPicPr>
          <p:nvPr/>
        </p:nvPicPr>
        <p:blipFill>
          <a:blip r:embed="rId3" cstate="print"/>
          <a:stretch>
            <a:fillRect/>
          </a:stretch>
        </p:blipFill>
        <p:spPr>
          <a:xfrm>
            <a:off x="5638800" y="914400"/>
            <a:ext cx="2836141" cy="5467931"/>
          </a:xfrm>
          <a:prstGeom prst="rect">
            <a:avLst/>
          </a:prstGeom>
        </p:spPr>
      </p:pic>
      <p:cxnSp>
        <p:nvCxnSpPr>
          <p:cNvPr id="20" name="Straight Arrow Connector 19"/>
          <p:cNvCxnSpPr/>
          <p:nvPr/>
        </p:nvCxnSpPr>
        <p:spPr>
          <a:xfrm>
            <a:off x="3810000" y="3962400"/>
            <a:ext cx="990600" cy="1588"/>
          </a:xfrm>
          <a:prstGeom prst="straightConnector1">
            <a:avLst/>
          </a:prstGeom>
          <a:ln w="2540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990600"/>
            <a:ext cx="5170198" cy="461665"/>
          </a:xfrm>
          <a:prstGeom prst="rect">
            <a:avLst/>
          </a:prstGeom>
          <a:noFill/>
        </p:spPr>
        <p:txBody>
          <a:bodyPr wrap="none" rtlCol="0">
            <a:spAutoFit/>
          </a:bodyPr>
          <a:lstStyle/>
          <a:p>
            <a:r>
              <a:rPr lang="en-US" sz="2400" dirty="0" smtClean="0"/>
              <a:t>Model output depends on source term</a:t>
            </a:r>
            <a:endParaRPr lang="en-US" sz="2400" dirty="0"/>
          </a:p>
        </p:txBody>
      </p:sp>
      <p:sp>
        <p:nvSpPr>
          <p:cNvPr id="19" name="TextBox 18"/>
          <p:cNvSpPr txBox="1"/>
          <p:nvPr/>
        </p:nvSpPr>
        <p:spPr>
          <a:xfrm>
            <a:off x="4191000" y="5029200"/>
            <a:ext cx="1524000" cy="954107"/>
          </a:xfrm>
          <a:prstGeom prst="rect">
            <a:avLst/>
          </a:prstGeom>
          <a:noFill/>
        </p:spPr>
        <p:txBody>
          <a:bodyPr wrap="square" rtlCol="0">
            <a:spAutoFit/>
          </a:bodyPr>
          <a:lstStyle/>
          <a:p>
            <a:r>
              <a:rPr lang="en-US" sz="1400" dirty="0" smtClean="0"/>
              <a:t>Model output for Pacaya volcano,</a:t>
            </a:r>
          </a:p>
          <a:p>
            <a:r>
              <a:rPr lang="en-US" sz="1400" dirty="0" smtClean="0"/>
              <a:t>Guatemala, Central America</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15</a:t>
            </a:fld>
            <a:endParaRPr lang="en-US"/>
          </a:p>
        </p:txBody>
      </p:sp>
      <p:sp>
        <p:nvSpPr>
          <p:cNvPr id="5" name="TextBox 4"/>
          <p:cNvSpPr txBox="1"/>
          <p:nvPr/>
        </p:nvSpPr>
        <p:spPr>
          <a:xfrm>
            <a:off x="228600" y="1143000"/>
            <a:ext cx="8915400" cy="3231654"/>
          </a:xfrm>
          <a:prstGeom prst="rect">
            <a:avLst/>
          </a:prstGeom>
          <a:noFill/>
        </p:spPr>
        <p:txBody>
          <a:bodyPr wrap="square" rtlCol="0">
            <a:spAutoFit/>
          </a:bodyPr>
          <a:lstStyle/>
          <a:p>
            <a:r>
              <a:rPr lang="en-US" sz="2800" dirty="0" smtClean="0"/>
              <a:t>Approach:</a:t>
            </a:r>
          </a:p>
          <a:p>
            <a:r>
              <a:rPr lang="en-US" sz="2400" dirty="0" smtClean="0"/>
              <a:t>    ARL develops improvements based on customer needs …. </a:t>
            </a:r>
          </a:p>
          <a:p>
            <a:r>
              <a:rPr lang="en-US" sz="2400" dirty="0" smtClean="0"/>
              <a:t>    </a:t>
            </a:r>
          </a:p>
          <a:p>
            <a:r>
              <a:rPr lang="en-US" sz="2400" dirty="0" smtClean="0"/>
              <a:t>    … and with partners, is developing improvements to the </a:t>
            </a:r>
          </a:p>
          <a:p>
            <a:r>
              <a:rPr lang="en-US" sz="2400" dirty="0" smtClean="0"/>
              <a:t>HYSPLIT volcanic ash source term, including methods to account for its uncertainty</a:t>
            </a:r>
          </a:p>
          <a:p>
            <a:endParaRPr lang="en-US" sz="2800" dirty="0" smtClean="0"/>
          </a:p>
          <a:p>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16</a:t>
            </a:fld>
            <a:endParaRPr lang="en-US"/>
          </a:p>
        </p:txBody>
      </p:sp>
      <p:sp>
        <p:nvSpPr>
          <p:cNvPr id="7" name="Rectangle 6"/>
          <p:cNvSpPr/>
          <p:nvPr/>
        </p:nvSpPr>
        <p:spPr>
          <a:xfrm>
            <a:off x="1600200" y="4800600"/>
            <a:ext cx="2722797" cy="646331"/>
          </a:xfrm>
          <a:prstGeom prst="rect">
            <a:avLst/>
          </a:prstGeom>
          <a:ln>
            <a:solidFill>
              <a:schemeClr val="tx2"/>
            </a:solidFill>
          </a:ln>
        </p:spPr>
        <p:txBody>
          <a:bodyPr wrap="none">
            <a:spAutoFit/>
          </a:bodyPr>
          <a:lstStyle/>
          <a:p>
            <a:r>
              <a:rPr lang="en-US" dirty="0" smtClean="0"/>
              <a:t>H (km) = 0.41 M (kg/s) </a:t>
            </a:r>
            <a:r>
              <a:rPr lang="en-US" baseline="30000" dirty="0" smtClean="0"/>
              <a:t>0.222 </a:t>
            </a:r>
          </a:p>
          <a:p>
            <a:r>
              <a:rPr lang="en-US" dirty="0"/>
              <a:t> </a:t>
            </a:r>
            <a:r>
              <a:rPr lang="en-US" dirty="0" smtClean="0"/>
              <a:t>   </a:t>
            </a:r>
            <a:r>
              <a:rPr lang="en-US" sz="1600" dirty="0" smtClean="0"/>
              <a:t>&amp; mass fraction of fines</a:t>
            </a:r>
            <a:endParaRPr lang="en-US" sz="1600" baseline="30000" dirty="0" smtClean="0"/>
          </a:p>
        </p:txBody>
      </p:sp>
      <p:pic>
        <p:nvPicPr>
          <p:cNvPr id="10" name="Picture 9" descr="F00-cmax00.gif"/>
          <p:cNvPicPr>
            <a:picLocks noChangeAspect="1"/>
          </p:cNvPicPr>
          <p:nvPr/>
        </p:nvPicPr>
        <p:blipFill>
          <a:blip r:embed="rId3" cstate="print"/>
          <a:srcRect l="17032" t="13361" r="51515" b="53236"/>
          <a:stretch>
            <a:fillRect/>
          </a:stretch>
        </p:blipFill>
        <p:spPr>
          <a:xfrm>
            <a:off x="5943600" y="3505200"/>
            <a:ext cx="2514600" cy="2584174"/>
          </a:xfrm>
          <a:prstGeom prst="rect">
            <a:avLst/>
          </a:prstGeom>
          <a:ln>
            <a:solidFill>
              <a:schemeClr val="tx2"/>
            </a:solidFill>
          </a:ln>
        </p:spPr>
      </p:pic>
      <p:sp>
        <p:nvSpPr>
          <p:cNvPr id="11" name="TextBox 10"/>
          <p:cNvSpPr txBox="1"/>
          <p:nvPr/>
        </p:nvSpPr>
        <p:spPr>
          <a:xfrm>
            <a:off x="6096000" y="5638800"/>
            <a:ext cx="1143000" cy="369332"/>
          </a:xfrm>
          <a:prstGeom prst="rect">
            <a:avLst/>
          </a:prstGeom>
          <a:noFill/>
          <a:ln>
            <a:solidFill>
              <a:schemeClr val="tx1"/>
            </a:solidFill>
          </a:ln>
        </p:spPr>
        <p:txBody>
          <a:bodyPr wrap="square" rtlCol="0">
            <a:spAutoFit/>
          </a:bodyPr>
          <a:lstStyle/>
          <a:p>
            <a:r>
              <a:rPr lang="en-US" dirty="0" smtClean="0"/>
              <a:t>Ensemble</a:t>
            </a:r>
            <a:endParaRPr lang="en-US" dirty="0"/>
          </a:p>
        </p:txBody>
      </p:sp>
      <p:sp>
        <p:nvSpPr>
          <p:cNvPr id="18" name="TextBox 17"/>
          <p:cNvSpPr txBox="1"/>
          <p:nvPr/>
        </p:nvSpPr>
        <p:spPr>
          <a:xfrm>
            <a:off x="1447800" y="1752600"/>
            <a:ext cx="44275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20" name="TextBox 19"/>
          <p:cNvSpPr txBox="1"/>
          <p:nvPr/>
        </p:nvSpPr>
        <p:spPr>
          <a:xfrm>
            <a:off x="5410200" y="3505200"/>
            <a:ext cx="442750"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21" name="TextBox 20"/>
          <p:cNvSpPr txBox="1"/>
          <p:nvPr/>
        </p:nvSpPr>
        <p:spPr>
          <a:xfrm>
            <a:off x="990600" y="4800600"/>
            <a:ext cx="442750"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13" name="TextBox 12"/>
          <p:cNvSpPr txBox="1"/>
          <p:nvPr/>
        </p:nvSpPr>
        <p:spPr>
          <a:xfrm>
            <a:off x="762000" y="762000"/>
            <a:ext cx="7543800" cy="461665"/>
          </a:xfrm>
          <a:prstGeom prst="rect">
            <a:avLst/>
          </a:prstGeom>
          <a:noFill/>
        </p:spPr>
        <p:txBody>
          <a:bodyPr wrap="square" rtlCol="0">
            <a:spAutoFit/>
          </a:bodyPr>
          <a:lstStyle/>
          <a:p>
            <a:r>
              <a:rPr lang="en-US" sz="2400" dirty="0" smtClean="0"/>
              <a:t>Source term approaches . . .   initialization at the volcano</a:t>
            </a:r>
            <a:endParaRPr lang="en-US" sz="2400" dirty="0"/>
          </a:p>
        </p:txBody>
      </p:sp>
      <p:grpSp>
        <p:nvGrpSpPr>
          <p:cNvPr id="17" name="Group 16"/>
          <p:cNvGrpSpPr/>
          <p:nvPr/>
        </p:nvGrpSpPr>
        <p:grpSpPr>
          <a:xfrm>
            <a:off x="457200" y="2782669"/>
            <a:ext cx="3429000" cy="1380530"/>
            <a:chOff x="457200" y="2438400"/>
            <a:chExt cx="3429000" cy="1380530"/>
          </a:xfrm>
        </p:grpSpPr>
        <p:pic>
          <p:nvPicPr>
            <p:cNvPr id="14" name="Picture 2"/>
            <p:cNvPicPr>
              <a:picLocks noChangeAspect="1" noChangeArrowheads="1"/>
            </p:cNvPicPr>
            <p:nvPr/>
          </p:nvPicPr>
          <p:blipFill>
            <a:blip r:embed="rId4" cstate="print"/>
            <a:srcRect/>
            <a:stretch>
              <a:fillRect/>
            </a:stretch>
          </p:blipFill>
          <p:spPr bwMode="auto">
            <a:xfrm>
              <a:off x="457200" y="2438400"/>
              <a:ext cx="1234017" cy="499153"/>
            </a:xfrm>
            <a:prstGeom prst="rect">
              <a:avLst/>
            </a:prstGeom>
            <a:noFill/>
            <a:ln w="9525">
              <a:noFill/>
              <a:miter lim="800000"/>
              <a:headEnd/>
              <a:tailEnd/>
            </a:ln>
          </p:spPr>
        </p:pic>
        <p:sp>
          <p:nvSpPr>
            <p:cNvPr id="15" name="TextBox 14"/>
            <p:cNvSpPr txBox="1"/>
            <p:nvPr/>
          </p:nvSpPr>
          <p:spPr>
            <a:xfrm>
              <a:off x="457200" y="2895600"/>
              <a:ext cx="3429000" cy="923330"/>
            </a:xfrm>
            <a:prstGeom prst="rect">
              <a:avLst/>
            </a:prstGeom>
            <a:noFill/>
          </p:spPr>
          <p:txBody>
            <a:bodyPr wrap="square" rtlCol="0">
              <a:spAutoFit/>
            </a:bodyPr>
            <a:lstStyle/>
            <a:p>
              <a:r>
                <a:rPr lang="en-US" dirty="0" smtClean="0"/>
                <a:t>“Preliminary Spreadsheet of Eruption Source Parameters for Volcanoes of the World”</a:t>
              </a:r>
              <a:endParaRPr lang="en-US" dirty="0"/>
            </a:p>
          </p:txBody>
        </p:sp>
      </p:grpSp>
      <p:pic>
        <p:nvPicPr>
          <p:cNvPr id="16" name="Picture 15" descr="volc8.esp.montage_f3.gif"/>
          <p:cNvPicPr>
            <a:picLocks noChangeAspect="1"/>
          </p:cNvPicPr>
          <p:nvPr/>
        </p:nvPicPr>
        <p:blipFill>
          <a:blip r:embed="rId5" cstate="print"/>
          <a:stretch>
            <a:fillRect/>
          </a:stretch>
        </p:blipFill>
        <p:spPr>
          <a:xfrm>
            <a:off x="2057400" y="1676400"/>
            <a:ext cx="5334000" cy="1511518"/>
          </a:xfrm>
          <a:prstGeom prst="rect">
            <a:avLst/>
          </a:prstGeom>
          <a:ln>
            <a:solidFill>
              <a:schemeClr val="tx1"/>
            </a:solidFill>
          </a:ln>
        </p:spPr>
      </p:pic>
      <p:sp>
        <p:nvSpPr>
          <p:cNvPr id="19" name="TextBox 18"/>
          <p:cNvSpPr txBox="1"/>
          <p:nvPr/>
        </p:nvSpPr>
        <p:spPr>
          <a:xfrm>
            <a:off x="2209800" y="1295400"/>
            <a:ext cx="4559518" cy="338554"/>
          </a:xfrm>
          <a:prstGeom prst="rect">
            <a:avLst/>
          </a:prstGeom>
          <a:noFill/>
        </p:spPr>
        <p:txBody>
          <a:bodyPr wrap="none" rtlCol="0">
            <a:spAutoFit/>
          </a:bodyPr>
          <a:lstStyle/>
          <a:p>
            <a:r>
              <a:rPr lang="en-US" sz="1600" dirty="0" smtClean="0"/>
              <a:t>   (small)                          (medium)                        (large)</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dirty="0"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17</a:t>
            </a:fld>
            <a:endParaRPr lang="en-US"/>
          </a:p>
        </p:txBody>
      </p:sp>
      <p:pic>
        <p:nvPicPr>
          <p:cNvPr id="12" name="Picture 11" descr="goesash.jpg"/>
          <p:cNvPicPr>
            <a:picLocks noChangeAspect="1"/>
          </p:cNvPicPr>
          <p:nvPr/>
        </p:nvPicPr>
        <p:blipFill>
          <a:blip r:embed="rId3" cstate="print"/>
          <a:srcRect t="50572" r="54899" b="20137"/>
          <a:stretch>
            <a:fillRect/>
          </a:stretch>
        </p:blipFill>
        <p:spPr>
          <a:xfrm>
            <a:off x="457200" y="3581400"/>
            <a:ext cx="2895600" cy="1219200"/>
          </a:xfrm>
          <a:prstGeom prst="rect">
            <a:avLst/>
          </a:prstGeom>
          <a:ln>
            <a:solidFill>
              <a:schemeClr val="tx1"/>
            </a:solidFill>
          </a:ln>
        </p:spPr>
      </p:pic>
      <p:cxnSp>
        <p:nvCxnSpPr>
          <p:cNvPr id="15" name="Straight Arrow Connector 14"/>
          <p:cNvCxnSpPr/>
          <p:nvPr/>
        </p:nvCxnSpPr>
        <p:spPr>
          <a:xfrm>
            <a:off x="3429000" y="4419600"/>
            <a:ext cx="990600" cy="1588"/>
          </a:xfrm>
          <a:prstGeom prst="straightConnector1">
            <a:avLst/>
          </a:prstGeom>
          <a:ln w="25400" cap="sq">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1688068"/>
            <a:ext cx="442750" cy="369332"/>
          </a:xfrm>
          <a:prstGeom prst="rect">
            <a:avLst/>
          </a:prstGeom>
          <a:noFill/>
        </p:spPr>
        <p:txBody>
          <a:bodyPr wrap="none" rtlCol="0">
            <a:spAutoFit/>
          </a:bodyPr>
          <a:lstStyle/>
          <a:p>
            <a:r>
              <a:rPr lang="en-US" dirty="0" smtClean="0">
                <a:solidFill>
                  <a:srgbClr val="FF0000"/>
                </a:solidFill>
              </a:rPr>
              <a:t>(4)</a:t>
            </a:r>
            <a:endParaRPr lang="en-US" dirty="0"/>
          </a:p>
        </p:txBody>
      </p:sp>
      <p:sp>
        <p:nvSpPr>
          <p:cNvPr id="33" name="TextBox 32"/>
          <p:cNvSpPr txBox="1"/>
          <p:nvPr/>
        </p:nvSpPr>
        <p:spPr>
          <a:xfrm>
            <a:off x="0" y="3669268"/>
            <a:ext cx="442750" cy="369332"/>
          </a:xfrm>
          <a:prstGeom prst="rect">
            <a:avLst/>
          </a:prstGeom>
          <a:noFill/>
        </p:spPr>
        <p:txBody>
          <a:bodyPr wrap="none" rtlCol="0">
            <a:spAutoFit/>
          </a:bodyPr>
          <a:lstStyle/>
          <a:p>
            <a:r>
              <a:rPr lang="en-US" dirty="0" smtClean="0">
                <a:solidFill>
                  <a:srgbClr val="FF0000"/>
                </a:solidFill>
              </a:rPr>
              <a:t>(5)</a:t>
            </a:r>
            <a:endParaRPr lang="en-US" dirty="0"/>
          </a:p>
        </p:txBody>
      </p:sp>
      <p:sp>
        <p:nvSpPr>
          <p:cNvPr id="34" name="Rectangle 33"/>
          <p:cNvSpPr/>
          <p:nvPr/>
        </p:nvSpPr>
        <p:spPr>
          <a:xfrm>
            <a:off x="457200" y="1712893"/>
            <a:ext cx="4572000" cy="954107"/>
          </a:xfrm>
          <a:prstGeom prst="rect">
            <a:avLst/>
          </a:prstGeom>
          <a:ln>
            <a:solidFill>
              <a:schemeClr val="tx1"/>
            </a:solidFill>
          </a:ln>
        </p:spPr>
        <p:txBody>
          <a:bodyPr>
            <a:spAutoFit/>
          </a:bodyPr>
          <a:lstStyle/>
          <a:p>
            <a:r>
              <a:rPr lang="en-US" sz="1400" dirty="0" smtClean="0"/>
              <a:t>OBS VA DTG: 28/1845Z</a:t>
            </a:r>
          </a:p>
          <a:p>
            <a:r>
              <a:rPr lang="en-US" sz="1400" dirty="0" smtClean="0"/>
              <a:t>OBS VA CLD: SFC/FL420 N1438 W09008 - N1427 W09001 - N1411 W09010 - N1413 W09034 - N1419 W09038 - N1428 W09044 - N1437 W09038 - N1438 W09008 </a:t>
            </a:r>
            <a:endParaRPr lang="en-US" sz="1400" dirty="0"/>
          </a:p>
        </p:txBody>
      </p:sp>
      <p:cxnSp>
        <p:nvCxnSpPr>
          <p:cNvPr id="35" name="Straight Arrow Connector 34"/>
          <p:cNvCxnSpPr/>
          <p:nvPr/>
        </p:nvCxnSpPr>
        <p:spPr>
          <a:xfrm>
            <a:off x="5105400" y="2054381"/>
            <a:ext cx="1371600" cy="1588"/>
          </a:xfrm>
          <a:prstGeom prst="straightConnector1">
            <a:avLst/>
          </a:prstGeom>
          <a:ln w="25400" cap="sq">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41" name="Picture 40" descr="goesash.jpg"/>
          <p:cNvPicPr>
            <a:picLocks noChangeAspect="1"/>
          </p:cNvPicPr>
          <p:nvPr/>
        </p:nvPicPr>
        <p:blipFill>
          <a:blip r:embed="rId3" cstate="print"/>
          <a:srcRect t="94508" r="54899"/>
          <a:stretch>
            <a:fillRect/>
          </a:stretch>
        </p:blipFill>
        <p:spPr>
          <a:xfrm>
            <a:off x="457200" y="4800600"/>
            <a:ext cx="2895600" cy="228600"/>
          </a:xfrm>
          <a:prstGeom prst="rect">
            <a:avLst/>
          </a:prstGeom>
          <a:ln>
            <a:solidFill>
              <a:schemeClr val="tx1"/>
            </a:solidFill>
          </a:ln>
        </p:spPr>
      </p:pic>
      <p:sp>
        <p:nvSpPr>
          <p:cNvPr id="32" name="TextBox 31"/>
          <p:cNvSpPr txBox="1"/>
          <p:nvPr/>
        </p:nvSpPr>
        <p:spPr>
          <a:xfrm>
            <a:off x="914400" y="609600"/>
            <a:ext cx="5486400" cy="830997"/>
          </a:xfrm>
          <a:prstGeom prst="rect">
            <a:avLst/>
          </a:prstGeom>
          <a:noFill/>
        </p:spPr>
        <p:txBody>
          <a:bodyPr wrap="square" rtlCol="0">
            <a:spAutoFit/>
          </a:bodyPr>
          <a:lstStyle/>
          <a:p>
            <a:r>
              <a:rPr lang="en-US" sz="2400" dirty="0" smtClean="0"/>
              <a:t>Source term approaches  (cont) . . .    initialization with downwind observations</a:t>
            </a:r>
            <a:endParaRPr lang="en-US" sz="2400" dirty="0"/>
          </a:p>
        </p:txBody>
      </p:sp>
      <p:pic>
        <p:nvPicPr>
          <p:cNvPr id="38" name="Picture 37" descr="parhplot_vertical_f00.gif"/>
          <p:cNvPicPr>
            <a:picLocks noChangeAspect="1"/>
          </p:cNvPicPr>
          <p:nvPr/>
        </p:nvPicPr>
        <p:blipFill>
          <a:blip r:embed="rId4" cstate="print"/>
          <a:stretch>
            <a:fillRect/>
          </a:stretch>
        </p:blipFill>
        <p:spPr>
          <a:xfrm>
            <a:off x="6629400" y="1139981"/>
            <a:ext cx="1905000" cy="2060419"/>
          </a:xfrm>
          <a:prstGeom prst="rect">
            <a:avLst/>
          </a:prstGeom>
          <a:ln>
            <a:solidFill>
              <a:schemeClr val="tx1"/>
            </a:solidFill>
          </a:ln>
        </p:spPr>
      </p:pic>
      <p:pic>
        <p:nvPicPr>
          <p:cNvPr id="16" name="Picture 15" descr="parshift1.gif"/>
          <p:cNvPicPr>
            <a:picLocks noChangeAspect="1"/>
          </p:cNvPicPr>
          <p:nvPr/>
        </p:nvPicPr>
        <p:blipFill>
          <a:blip r:embed="rId5" cstate="print"/>
          <a:stretch>
            <a:fillRect/>
          </a:stretch>
        </p:blipFill>
        <p:spPr>
          <a:xfrm>
            <a:off x="4495800" y="3439063"/>
            <a:ext cx="2065020" cy="2275937"/>
          </a:xfrm>
          <a:prstGeom prst="rect">
            <a:avLst/>
          </a:prstGeom>
        </p:spPr>
      </p:pic>
      <p:sp>
        <p:nvSpPr>
          <p:cNvPr id="17" name="TextBox 16"/>
          <p:cNvSpPr txBox="1"/>
          <p:nvPr/>
        </p:nvSpPr>
        <p:spPr>
          <a:xfrm>
            <a:off x="533400" y="2667000"/>
            <a:ext cx="2762744" cy="369332"/>
          </a:xfrm>
          <a:prstGeom prst="rect">
            <a:avLst/>
          </a:prstGeom>
          <a:noFill/>
        </p:spPr>
        <p:txBody>
          <a:bodyPr wrap="none" rtlCol="0">
            <a:spAutoFit/>
          </a:bodyPr>
          <a:lstStyle/>
          <a:p>
            <a:r>
              <a:rPr lang="en-US" dirty="0" smtClean="0"/>
              <a:t>(location information only)</a:t>
            </a:r>
            <a:endParaRPr lang="en-US" dirty="0"/>
          </a:p>
        </p:txBody>
      </p:sp>
      <p:sp>
        <p:nvSpPr>
          <p:cNvPr id="18" name="TextBox 17"/>
          <p:cNvSpPr txBox="1"/>
          <p:nvPr/>
        </p:nvSpPr>
        <p:spPr>
          <a:xfrm>
            <a:off x="533400" y="5117068"/>
            <a:ext cx="2756652" cy="369332"/>
          </a:xfrm>
          <a:prstGeom prst="rect">
            <a:avLst/>
          </a:prstGeom>
          <a:noFill/>
        </p:spPr>
        <p:txBody>
          <a:bodyPr wrap="none" rtlCol="0">
            <a:spAutoFit/>
          </a:bodyPr>
          <a:lstStyle/>
          <a:p>
            <a:r>
              <a:rPr lang="en-US" dirty="0" smtClean="0"/>
              <a:t>(location and mass loading)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18</a:t>
            </a:fld>
            <a:endParaRPr lang="en-US"/>
          </a:p>
        </p:txBody>
      </p:sp>
      <p:sp>
        <p:nvSpPr>
          <p:cNvPr id="19" name="TextBox 18"/>
          <p:cNvSpPr txBox="1"/>
          <p:nvPr/>
        </p:nvSpPr>
        <p:spPr>
          <a:xfrm>
            <a:off x="-76200" y="3135868"/>
            <a:ext cx="442750" cy="369332"/>
          </a:xfrm>
          <a:prstGeom prst="rect">
            <a:avLst/>
          </a:prstGeom>
          <a:noFill/>
        </p:spPr>
        <p:txBody>
          <a:bodyPr wrap="none" rtlCol="0">
            <a:spAutoFit/>
          </a:bodyPr>
          <a:lstStyle/>
          <a:p>
            <a:r>
              <a:rPr lang="en-US" dirty="0" smtClean="0">
                <a:solidFill>
                  <a:srgbClr val="FF0000"/>
                </a:solidFill>
              </a:rPr>
              <a:t>(6)</a:t>
            </a:r>
            <a:endParaRPr lang="en-US" dirty="0"/>
          </a:p>
        </p:txBody>
      </p:sp>
      <p:sp>
        <p:nvSpPr>
          <p:cNvPr id="26" name="TextBox 25"/>
          <p:cNvSpPr txBox="1"/>
          <p:nvPr/>
        </p:nvSpPr>
        <p:spPr>
          <a:xfrm>
            <a:off x="3352800" y="3200400"/>
            <a:ext cx="3060453" cy="369332"/>
          </a:xfrm>
          <a:prstGeom prst="rect">
            <a:avLst/>
          </a:prstGeom>
          <a:noFill/>
        </p:spPr>
        <p:txBody>
          <a:bodyPr wrap="none" rtlCol="0">
            <a:spAutoFit/>
          </a:bodyPr>
          <a:lstStyle/>
          <a:p>
            <a:r>
              <a:rPr lang="en-US" dirty="0" smtClean="0"/>
              <a:t>+                                               =  </a:t>
            </a:r>
            <a:endParaRPr lang="en-US" dirty="0"/>
          </a:p>
        </p:txBody>
      </p:sp>
      <p:sp>
        <p:nvSpPr>
          <p:cNvPr id="16" name="TextBox 15"/>
          <p:cNvSpPr txBox="1"/>
          <p:nvPr/>
        </p:nvSpPr>
        <p:spPr>
          <a:xfrm>
            <a:off x="533400" y="762000"/>
            <a:ext cx="8610600" cy="523220"/>
          </a:xfrm>
          <a:prstGeom prst="rect">
            <a:avLst/>
          </a:prstGeom>
          <a:noFill/>
        </p:spPr>
        <p:txBody>
          <a:bodyPr wrap="square" rtlCol="0">
            <a:spAutoFit/>
          </a:bodyPr>
          <a:lstStyle/>
          <a:p>
            <a:r>
              <a:rPr lang="en-US" sz="2800" dirty="0" smtClean="0"/>
              <a:t>Accomplishment:  </a:t>
            </a:r>
          </a:p>
        </p:txBody>
      </p:sp>
      <p:pic>
        <p:nvPicPr>
          <p:cNvPr id="15" name="Picture 14" descr="goesash.jpg"/>
          <p:cNvPicPr>
            <a:picLocks noChangeAspect="1"/>
          </p:cNvPicPr>
          <p:nvPr/>
        </p:nvPicPr>
        <p:blipFill>
          <a:blip r:embed="rId3" cstate="print"/>
          <a:srcRect t="50572" r="54899" b="20137"/>
          <a:stretch>
            <a:fillRect/>
          </a:stretch>
        </p:blipFill>
        <p:spPr>
          <a:xfrm>
            <a:off x="457200" y="2895600"/>
            <a:ext cx="2895600" cy="1219200"/>
          </a:xfrm>
          <a:prstGeom prst="rect">
            <a:avLst/>
          </a:prstGeom>
          <a:ln>
            <a:solidFill>
              <a:schemeClr val="tx1"/>
            </a:solidFill>
          </a:ln>
        </p:spPr>
      </p:pic>
      <p:pic>
        <p:nvPicPr>
          <p:cNvPr id="17" name="Picture 16" descr="parhplot-d4.gif"/>
          <p:cNvPicPr>
            <a:picLocks noChangeAspect="1"/>
          </p:cNvPicPr>
          <p:nvPr/>
        </p:nvPicPr>
        <p:blipFill>
          <a:blip r:embed="rId4" cstate="print"/>
          <a:stretch>
            <a:fillRect/>
          </a:stretch>
        </p:blipFill>
        <p:spPr>
          <a:xfrm>
            <a:off x="3657600" y="2209800"/>
            <a:ext cx="2157413" cy="2377766"/>
          </a:xfrm>
          <a:prstGeom prst="rect">
            <a:avLst/>
          </a:prstGeom>
        </p:spPr>
      </p:pic>
      <p:pic>
        <p:nvPicPr>
          <p:cNvPr id="12" name="Picture 11" descr="slide9.gif"/>
          <p:cNvPicPr>
            <a:picLocks noChangeAspect="1"/>
          </p:cNvPicPr>
          <p:nvPr/>
        </p:nvPicPr>
        <p:blipFill>
          <a:blip r:embed="rId5" cstate="print"/>
          <a:stretch>
            <a:fillRect/>
          </a:stretch>
        </p:blipFill>
        <p:spPr>
          <a:xfrm>
            <a:off x="6400800" y="2209800"/>
            <a:ext cx="2157117" cy="2377440"/>
          </a:xfrm>
          <a:prstGeom prst="rect">
            <a:avLst/>
          </a:prstGeom>
        </p:spPr>
      </p:pic>
      <p:sp>
        <p:nvSpPr>
          <p:cNvPr id="13" name="TextBox 12"/>
          <p:cNvSpPr txBox="1"/>
          <p:nvPr/>
        </p:nvSpPr>
        <p:spPr>
          <a:xfrm>
            <a:off x="990600" y="1295400"/>
            <a:ext cx="7848600" cy="830997"/>
          </a:xfrm>
          <a:prstGeom prst="rect">
            <a:avLst/>
          </a:prstGeom>
          <a:noFill/>
        </p:spPr>
        <p:txBody>
          <a:bodyPr wrap="square" rtlCol="0">
            <a:spAutoFit/>
          </a:bodyPr>
          <a:lstStyle/>
          <a:p>
            <a:r>
              <a:rPr lang="en-US" sz="2400" dirty="0" smtClean="0"/>
              <a:t>ARL developed interim solution for HYSPLIT initialization and  delivered it to NWS for operational implementation</a:t>
            </a:r>
            <a:endParaRPr lang="en-US" sz="2400" dirty="0"/>
          </a:p>
        </p:txBody>
      </p:sp>
      <p:sp>
        <p:nvSpPr>
          <p:cNvPr id="14" name="TextBox 13"/>
          <p:cNvSpPr txBox="1"/>
          <p:nvPr/>
        </p:nvSpPr>
        <p:spPr>
          <a:xfrm>
            <a:off x="3870252" y="4724400"/>
            <a:ext cx="1616148" cy="369332"/>
          </a:xfrm>
          <a:prstGeom prst="rect">
            <a:avLst/>
          </a:prstGeom>
          <a:noFill/>
        </p:spPr>
        <p:txBody>
          <a:bodyPr wrap="none" rtlCol="0">
            <a:spAutoFit/>
          </a:bodyPr>
          <a:lstStyle/>
          <a:p>
            <a:r>
              <a:rPr lang="en-US" dirty="0" smtClean="0"/>
              <a:t>(model output)</a:t>
            </a:r>
            <a:endParaRPr lang="en-US" dirty="0"/>
          </a:p>
        </p:txBody>
      </p:sp>
      <p:sp>
        <p:nvSpPr>
          <p:cNvPr id="18" name="TextBox 17"/>
          <p:cNvSpPr txBox="1"/>
          <p:nvPr/>
        </p:nvSpPr>
        <p:spPr>
          <a:xfrm>
            <a:off x="838200" y="4724400"/>
            <a:ext cx="2000356" cy="369332"/>
          </a:xfrm>
          <a:prstGeom prst="rect">
            <a:avLst/>
          </a:prstGeom>
          <a:noFill/>
        </p:spPr>
        <p:txBody>
          <a:bodyPr wrap="none" rtlCol="0">
            <a:spAutoFit/>
          </a:bodyPr>
          <a:lstStyle/>
          <a:p>
            <a:r>
              <a:rPr lang="en-US" dirty="0" smtClean="0"/>
              <a:t>(observed location)</a:t>
            </a:r>
            <a:endParaRPr lang="en-US" dirty="0"/>
          </a:p>
        </p:txBody>
      </p:sp>
      <p:sp>
        <p:nvSpPr>
          <p:cNvPr id="20" name="TextBox 19"/>
          <p:cNvSpPr txBox="1"/>
          <p:nvPr/>
        </p:nvSpPr>
        <p:spPr>
          <a:xfrm>
            <a:off x="6324600" y="4572000"/>
            <a:ext cx="2819400" cy="923330"/>
          </a:xfrm>
          <a:prstGeom prst="rect">
            <a:avLst/>
          </a:prstGeom>
          <a:noFill/>
        </p:spPr>
        <p:txBody>
          <a:bodyPr wrap="square" rtlCol="0">
            <a:spAutoFit/>
          </a:bodyPr>
          <a:lstStyle/>
          <a:p>
            <a:r>
              <a:rPr lang="en-US" dirty="0" smtClean="0"/>
              <a:t>(adjusted model output becomes initialization for forecast)</a:t>
            </a:r>
            <a:endParaRPr lang="en-US" dirty="0"/>
          </a:p>
        </p:txBody>
      </p:sp>
      <p:sp>
        <p:nvSpPr>
          <p:cNvPr id="21" name="TextBox 20"/>
          <p:cNvSpPr txBox="1"/>
          <p:nvPr/>
        </p:nvSpPr>
        <p:spPr>
          <a:xfrm>
            <a:off x="3124200" y="4724400"/>
            <a:ext cx="3324949" cy="369332"/>
          </a:xfrm>
          <a:prstGeom prst="rect">
            <a:avLst/>
          </a:prstGeom>
          <a:noFill/>
        </p:spPr>
        <p:txBody>
          <a:bodyPr wrap="none" rtlCol="0">
            <a:spAutoFit/>
          </a:bodyPr>
          <a:lstStyle/>
          <a:p>
            <a:r>
              <a:rPr lang="en-US" dirty="0" smtClean="0"/>
              <a:t>     +                                              =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19</a:t>
            </a:fld>
            <a:endParaRPr lang="en-US"/>
          </a:p>
        </p:txBody>
      </p:sp>
      <p:sp>
        <p:nvSpPr>
          <p:cNvPr id="6" name="TextBox 5"/>
          <p:cNvSpPr txBox="1"/>
          <p:nvPr/>
        </p:nvSpPr>
        <p:spPr>
          <a:xfrm>
            <a:off x="0" y="914400"/>
            <a:ext cx="4419600" cy="2123658"/>
          </a:xfrm>
          <a:prstGeom prst="rect">
            <a:avLst/>
          </a:prstGeom>
          <a:noFill/>
        </p:spPr>
        <p:txBody>
          <a:bodyPr wrap="square" rtlCol="0">
            <a:spAutoFit/>
          </a:bodyPr>
          <a:lstStyle/>
          <a:p>
            <a:r>
              <a:rPr lang="en-US" sz="2800" dirty="0" smtClean="0"/>
              <a:t>Need a verification database:</a:t>
            </a:r>
          </a:p>
          <a:p>
            <a:r>
              <a:rPr lang="en-US" sz="800" u="sng" dirty="0" smtClean="0"/>
              <a:t>  </a:t>
            </a:r>
          </a:p>
          <a:p>
            <a:r>
              <a:rPr lang="en-US" sz="2400" dirty="0" smtClean="0"/>
              <a:t>       source term </a:t>
            </a:r>
          </a:p>
          <a:p>
            <a:r>
              <a:rPr lang="en-US" sz="2400" dirty="0" smtClean="0"/>
              <a:t>       observations  </a:t>
            </a:r>
          </a:p>
          <a:p>
            <a:r>
              <a:rPr lang="en-US" sz="2400" dirty="0" smtClean="0"/>
              <a:t>       analysis meteorology </a:t>
            </a:r>
          </a:p>
          <a:p>
            <a:r>
              <a:rPr lang="en-US" sz="2400" dirty="0" smtClean="0"/>
              <a:t>       statistics program</a:t>
            </a:r>
          </a:p>
        </p:txBody>
      </p:sp>
      <p:pic>
        <p:nvPicPr>
          <p:cNvPr id="14" name="Picture 12" descr="C:\Users\Jeff\Jeff's Thumb Drive\Linksys\NOAA VA Services Team 2010\VAAC_MAP_ANC-2.JPG"/>
          <p:cNvPicPr>
            <a:picLocks noChangeAspect="1" noChangeArrowheads="1"/>
          </p:cNvPicPr>
          <p:nvPr/>
        </p:nvPicPr>
        <p:blipFill>
          <a:blip r:embed="rId3" cstate="print"/>
          <a:srcRect l="17558" t="10510" r="26424" b="35888"/>
          <a:stretch>
            <a:fillRect/>
          </a:stretch>
        </p:blipFill>
        <p:spPr bwMode="auto">
          <a:xfrm>
            <a:off x="4495800" y="914400"/>
            <a:ext cx="3429000" cy="2610134"/>
          </a:xfrm>
          <a:prstGeom prst="rect">
            <a:avLst/>
          </a:prstGeom>
          <a:noFill/>
          <a:ln w="9525">
            <a:solidFill>
              <a:schemeClr val="tx1"/>
            </a:solidFill>
            <a:miter lim="800000"/>
            <a:headEnd/>
            <a:tailEnd/>
          </a:ln>
        </p:spPr>
      </p:pic>
      <p:sp>
        <p:nvSpPr>
          <p:cNvPr id="15" name="Oval 14"/>
          <p:cNvSpPr/>
          <p:nvPr/>
        </p:nvSpPr>
        <p:spPr>
          <a:xfrm>
            <a:off x="4876800" y="2133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2895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15000" y="19812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410200" y="2133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72200" y="23622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6600" y="28956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05600" y="29718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77000" y="28194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58000" y="32004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rticle-1260293-08D90B12000005DC-690_634x798.jpg"/>
          <p:cNvPicPr>
            <a:picLocks noChangeAspect="1"/>
          </p:cNvPicPr>
          <p:nvPr/>
        </p:nvPicPr>
        <p:blipFill>
          <a:blip r:embed="rId4" cstate="print"/>
          <a:stretch>
            <a:fillRect/>
          </a:stretch>
        </p:blipFill>
        <p:spPr>
          <a:xfrm>
            <a:off x="1143000" y="3200400"/>
            <a:ext cx="2479428" cy="3120795"/>
          </a:xfrm>
          <a:prstGeom prst="rect">
            <a:avLst/>
          </a:prstGeom>
          <a:ln>
            <a:solidFill>
              <a:schemeClr val="tx1"/>
            </a:solidFill>
          </a:ln>
        </p:spPr>
      </p:pic>
      <p:pic>
        <p:nvPicPr>
          <p:cNvPr id="25" name="Picture 24" descr="1142127201_1_8.JPG"/>
          <p:cNvPicPr>
            <a:picLocks noChangeAspect="1"/>
          </p:cNvPicPr>
          <p:nvPr/>
        </p:nvPicPr>
        <p:blipFill>
          <a:blip r:embed="rId5" cstate="print"/>
          <a:stretch>
            <a:fillRect/>
          </a:stretch>
        </p:blipFill>
        <p:spPr>
          <a:xfrm>
            <a:off x="4114800" y="3962400"/>
            <a:ext cx="3006383" cy="1995487"/>
          </a:xfrm>
          <a:prstGeom prst="rect">
            <a:avLst/>
          </a:prstGeom>
          <a:ln>
            <a:solidFill>
              <a:schemeClr val="tx1"/>
            </a:solidFill>
          </a:ln>
        </p:spPr>
      </p:pic>
      <p:sp>
        <p:nvSpPr>
          <p:cNvPr id="27" name="Oval 26"/>
          <p:cNvSpPr/>
          <p:nvPr/>
        </p:nvSpPr>
        <p:spPr>
          <a:xfrm>
            <a:off x="7620000" y="3810000"/>
            <a:ext cx="152400" cy="152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001000" y="3657600"/>
            <a:ext cx="1295400" cy="830997"/>
          </a:xfrm>
          <a:prstGeom prst="rect">
            <a:avLst/>
          </a:prstGeom>
          <a:noFill/>
        </p:spPr>
        <p:txBody>
          <a:bodyPr wrap="square" rtlCol="0">
            <a:spAutoFit/>
          </a:bodyPr>
          <a:lstStyle/>
          <a:p>
            <a:r>
              <a:rPr lang="en-US" sz="1600" dirty="0" smtClean="0">
                <a:solidFill>
                  <a:schemeClr val="tx1">
                    <a:lumMod val="75000"/>
                    <a:lumOff val="25000"/>
                  </a:schemeClr>
                </a:solidFill>
              </a:rPr>
              <a:t>historically             active volcano</a:t>
            </a:r>
            <a:endParaRPr lang="en-US" sz="1600" dirty="0">
              <a:solidFill>
                <a:schemeClr val="tx1">
                  <a:lumMod val="75000"/>
                  <a:lumOff val="25000"/>
                </a:schemeClr>
              </a:solidFill>
            </a:endParaRPr>
          </a:p>
        </p:txBody>
      </p:sp>
      <p:sp>
        <p:nvSpPr>
          <p:cNvPr id="29" name="TextBox 28"/>
          <p:cNvSpPr txBox="1"/>
          <p:nvPr/>
        </p:nvSpPr>
        <p:spPr>
          <a:xfrm>
            <a:off x="7772400" y="3657600"/>
            <a:ext cx="300082" cy="369332"/>
          </a:xfrm>
          <a:prstGeom prst="rect">
            <a:avLst/>
          </a:prstGeom>
          <a:noFill/>
        </p:spPr>
        <p:txBody>
          <a:bodyPr wrap="none" rtlCol="0">
            <a:spAutoFit/>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p:txBody>
      </p:sp>
      <p:sp>
        <p:nvSpPr>
          <p:cNvPr id="26" name="TextBox 25"/>
          <p:cNvSpPr txBox="1"/>
          <p:nvPr/>
        </p:nvSpPr>
        <p:spPr>
          <a:xfrm>
            <a:off x="7543800" y="3657601"/>
            <a:ext cx="1513441" cy="923330"/>
          </a:xfrm>
          <a:prstGeom prst="rect">
            <a:avLst/>
          </a:prstGeom>
          <a:noFill/>
          <a:ln>
            <a:solidFill>
              <a:schemeClr val="tx1">
                <a:lumMod val="50000"/>
                <a:lumOff val="50000"/>
              </a:schemeClr>
            </a:solidFill>
          </a:ln>
        </p:spPr>
        <p:txBody>
          <a:bodyPr wrap="square" rtlCol="0">
            <a:spAutoFit/>
          </a:bodyPr>
          <a:lstStyle/>
          <a:p>
            <a:r>
              <a:rPr lang="en-US" dirty="0" smtClean="0"/>
              <a:t>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a:t>
            </a:fld>
            <a:endParaRPr lang="en-US" dirty="0"/>
          </a:p>
        </p:txBody>
      </p:sp>
      <p:pic>
        <p:nvPicPr>
          <p:cNvPr id="2050" name="Picture 2"/>
          <p:cNvPicPr>
            <a:picLocks noChangeAspect="1" noChangeArrowheads="1"/>
          </p:cNvPicPr>
          <p:nvPr/>
        </p:nvPicPr>
        <p:blipFill>
          <a:blip r:embed="rId3" cstate="print"/>
          <a:srcRect l="8738" r="8738"/>
          <a:stretch>
            <a:fillRect/>
          </a:stretch>
        </p:blipFill>
        <p:spPr bwMode="auto">
          <a:xfrm>
            <a:off x="933635" y="914400"/>
            <a:ext cx="6686365" cy="5063938"/>
          </a:xfrm>
          <a:prstGeom prst="rect">
            <a:avLst/>
          </a:prstGeom>
          <a:noFill/>
          <a:ln w="9525">
            <a:noFill/>
            <a:miter lim="800000"/>
            <a:headEnd/>
            <a:tailEnd/>
          </a:ln>
        </p:spPr>
      </p:pic>
      <p:sp>
        <p:nvSpPr>
          <p:cNvPr id="6" name="TextBox 5"/>
          <p:cNvSpPr txBox="1"/>
          <p:nvPr/>
        </p:nvSpPr>
        <p:spPr>
          <a:xfrm>
            <a:off x="990600" y="6019800"/>
            <a:ext cx="5382179" cy="276999"/>
          </a:xfrm>
          <a:prstGeom prst="rect">
            <a:avLst/>
          </a:prstGeom>
          <a:noFill/>
        </p:spPr>
        <p:txBody>
          <a:bodyPr wrap="none" rtlCol="0">
            <a:spAutoFit/>
          </a:bodyPr>
          <a:lstStyle/>
          <a:p>
            <a:r>
              <a:rPr lang="en-US" sz="1200" dirty="0" smtClean="0"/>
              <a:t>From USGS presentation to Geological Society of America (for reference, see notes)</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20</a:t>
            </a:fld>
            <a:endParaRPr lang="en-US"/>
          </a:p>
        </p:txBody>
      </p:sp>
      <p:grpSp>
        <p:nvGrpSpPr>
          <p:cNvPr id="17" name="Group 16"/>
          <p:cNvGrpSpPr/>
          <p:nvPr/>
        </p:nvGrpSpPr>
        <p:grpSpPr>
          <a:xfrm>
            <a:off x="2743200" y="3276600"/>
            <a:ext cx="4988560" cy="2667000"/>
            <a:chOff x="533400" y="1066800"/>
            <a:chExt cx="6664960" cy="3124200"/>
          </a:xfrm>
        </p:grpSpPr>
        <p:pic>
          <p:nvPicPr>
            <p:cNvPr id="6" name="Picture 2"/>
            <p:cNvPicPr>
              <a:picLocks noChangeAspect="1" noChangeArrowheads="1"/>
            </p:cNvPicPr>
            <p:nvPr/>
          </p:nvPicPr>
          <p:blipFill>
            <a:blip r:embed="rId3" cstate="print"/>
            <a:srcRect l="9048" t="38857" r="60476" b="38286"/>
            <a:stretch>
              <a:fillRect/>
            </a:stretch>
          </p:blipFill>
          <p:spPr bwMode="auto">
            <a:xfrm>
              <a:off x="533400" y="1066800"/>
              <a:ext cx="6664960" cy="3124200"/>
            </a:xfrm>
            <a:prstGeom prst="rect">
              <a:avLst/>
            </a:prstGeom>
            <a:noFill/>
            <a:ln w="9525">
              <a:noFill/>
              <a:miter lim="800000"/>
              <a:headEnd/>
              <a:tailEnd/>
            </a:ln>
          </p:spPr>
        </p:pic>
        <p:sp>
          <p:nvSpPr>
            <p:cNvPr id="9" name="5-Point Star 8"/>
            <p:cNvSpPr/>
            <p:nvPr/>
          </p:nvSpPr>
          <p:spPr>
            <a:xfrm>
              <a:off x="6311408" y="2087880"/>
              <a:ext cx="228601"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143000" y="1905000"/>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800600" y="2286000"/>
              <a:ext cx="228600" cy="2286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221515" y="3657600"/>
            <a:ext cx="1998685" cy="1200329"/>
            <a:chOff x="6781800" y="2294930"/>
            <a:chExt cx="1998685" cy="1200329"/>
          </a:xfrm>
        </p:grpSpPr>
        <p:cxnSp>
          <p:nvCxnSpPr>
            <p:cNvPr id="16" name="Straight Arrow Connector 15"/>
            <p:cNvCxnSpPr/>
            <p:nvPr/>
          </p:nvCxnSpPr>
          <p:spPr>
            <a:xfrm rot="10800000" flipV="1">
              <a:off x="6781800" y="2590800"/>
              <a:ext cx="7620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43800" y="2294930"/>
              <a:ext cx="1236685" cy="1200329"/>
            </a:xfrm>
            <a:prstGeom prst="rect">
              <a:avLst/>
            </a:prstGeom>
            <a:noFill/>
          </p:spPr>
          <p:txBody>
            <a:bodyPr wrap="none" rtlCol="0">
              <a:spAutoFit/>
            </a:bodyPr>
            <a:lstStyle/>
            <a:p>
              <a:r>
                <a:rPr lang="en-US" dirty="0" smtClean="0"/>
                <a:t>NWS/HQ</a:t>
              </a:r>
            </a:p>
            <a:p>
              <a:r>
                <a:rPr lang="en-US" dirty="0" smtClean="0"/>
                <a:t>ARL</a:t>
              </a:r>
            </a:p>
            <a:p>
              <a:r>
                <a:rPr lang="en-US" dirty="0" smtClean="0"/>
                <a:t>NWS/NCEP</a:t>
              </a:r>
            </a:p>
            <a:p>
              <a:r>
                <a:rPr lang="en-US" dirty="0" smtClean="0"/>
                <a:t>NESDIS</a:t>
              </a:r>
              <a:endParaRPr lang="en-US" dirty="0"/>
            </a:p>
          </p:txBody>
        </p:sp>
        <p:cxnSp>
          <p:nvCxnSpPr>
            <p:cNvPr id="26" name="Straight Arrow Connector 25"/>
            <p:cNvCxnSpPr/>
            <p:nvPr/>
          </p:nvCxnSpPr>
          <p:spPr>
            <a:xfrm rot="10800000">
              <a:off x="6799286" y="2980730"/>
              <a:ext cx="820715" cy="219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descr="oar_main_banner.jpg"/>
          <p:cNvPicPr>
            <a:picLocks noChangeAspect="1"/>
          </p:cNvPicPr>
          <p:nvPr/>
        </p:nvPicPr>
        <p:blipFill>
          <a:blip r:embed="rId4" cstate="print"/>
          <a:srcRect l="11765" r="33690" b="19192"/>
          <a:stretch>
            <a:fillRect/>
          </a:stretch>
        </p:blipFill>
        <p:spPr>
          <a:xfrm>
            <a:off x="152400" y="2133600"/>
            <a:ext cx="3886200" cy="762000"/>
          </a:xfrm>
          <a:prstGeom prst="rect">
            <a:avLst/>
          </a:prstGeom>
        </p:spPr>
      </p:pic>
      <p:pic>
        <p:nvPicPr>
          <p:cNvPr id="18" name="Picture 17" descr="nwsright.jpg"/>
          <p:cNvPicPr>
            <a:picLocks noChangeAspect="1"/>
          </p:cNvPicPr>
          <p:nvPr/>
        </p:nvPicPr>
        <p:blipFill>
          <a:blip r:embed="rId5" cstate="print"/>
          <a:stretch>
            <a:fillRect/>
          </a:stretch>
        </p:blipFill>
        <p:spPr>
          <a:xfrm>
            <a:off x="3429000" y="1066800"/>
            <a:ext cx="1371600" cy="1258645"/>
          </a:xfrm>
          <a:prstGeom prst="rect">
            <a:avLst/>
          </a:prstGeom>
        </p:spPr>
      </p:pic>
      <p:sp>
        <p:nvSpPr>
          <p:cNvPr id="24" name="TextBox 23"/>
          <p:cNvSpPr txBox="1"/>
          <p:nvPr/>
        </p:nvSpPr>
        <p:spPr>
          <a:xfrm>
            <a:off x="914400" y="3821668"/>
            <a:ext cx="983411" cy="369332"/>
          </a:xfrm>
          <a:prstGeom prst="rect">
            <a:avLst/>
          </a:prstGeom>
          <a:noFill/>
        </p:spPr>
        <p:txBody>
          <a:bodyPr wrap="none" rtlCol="0">
            <a:spAutoFit/>
          </a:bodyPr>
          <a:lstStyle/>
          <a:p>
            <a:r>
              <a:rPr lang="en-US" dirty="0" smtClean="0"/>
              <a:t>NWS/AR</a:t>
            </a:r>
            <a:endParaRPr lang="en-US" dirty="0"/>
          </a:p>
        </p:txBody>
      </p:sp>
      <p:grpSp>
        <p:nvGrpSpPr>
          <p:cNvPr id="28" name="Group 27"/>
          <p:cNvGrpSpPr/>
          <p:nvPr/>
        </p:nvGrpSpPr>
        <p:grpSpPr>
          <a:xfrm>
            <a:off x="5181600" y="4648200"/>
            <a:ext cx="1175450" cy="1828800"/>
            <a:chOff x="5181600" y="4103132"/>
            <a:chExt cx="1175450" cy="1828800"/>
          </a:xfrm>
        </p:grpSpPr>
        <p:sp>
          <p:nvSpPr>
            <p:cNvPr id="23" name="TextBox 22"/>
            <p:cNvSpPr txBox="1"/>
            <p:nvPr/>
          </p:nvSpPr>
          <p:spPr>
            <a:xfrm>
              <a:off x="5181600" y="5562600"/>
              <a:ext cx="1175450" cy="369332"/>
            </a:xfrm>
            <a:prstGeom prst="rect">
              <a:avLst/>
            </a:prstGeom>
            <a:noFill/>
          </p:spPr>
          <p:txBody>
            <a:bodyPr wrap="none" rtlCol="0">
              <a:spAutoFit/>
            </a:bodyPr>
            <a:lstStyle/>
            <a:p>
              <a:r>
                <a:rPr lang="en-US" dirty="0" smtClean="0"/>
                <a:t>NWS/AWC</a:t>
              </a:r>
              <a:endParaRPr lang="en-US" dirty="0"/>
            </a:p>
          </p:txBody>
        </p:sp>
        <p:cxnSp>
          <p:nvCxnSpPr>
            <p:cNvPr id="27" name="Straight Arrow Connector 26"/>
            <p:cNvCxnSpPr/>
            <p:nvPr/>
          </p:nvCxnSpPr>
          <p:spPr>
            <a:xfrm rot="5400000" flipH="1" flipV="1">
              <a:off x="5105400" y="4712732"/>
              <a:ext cx="14478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a:off x="1905000" y="3974068"/>
            <a:ext cx="7620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14400" y="990600"/>
            <a:ext cx="1502912" cy="523220"/>
          </a:xfrm>
          <a:prstGeom prst="rect">
            <a:avLst/>
          </a:prstGeom>
          <a:noFill/>
        </p:spPr>
        <p:txBody>
          <a:bodyPr wrap="none" rtlCol="0">
            <a:spAutoFit/>
          </a:bodyPr>
          <a:lstStyle/>
          <a:p>
            <a:r>
              <a:rPr lang="en-US" sz="2800" dirty="0" smtClean="0"/>
              <a:t>Partners:</a:t>
            </a:r>
            <a:endParaRPr lang="en-US" sz="2800" dirty="0"/>
          </a:p>
        </p:txBody>
      </p:sp>
      <p:pic>
        <p:nvPicPr>
          <p:cNvPr id="31" name="Picture 3"/>
          <p:cNvPicPr>
            <a:picLocks noChangeAspect="1" noChangeArrowheads="1"/>
          </p:cNvPicPr>
          <p:nvPr/>
        </p:nvPicPr>
        <p:blipFill>
          <a:blip r:embed="rId6" cstate="print"/>
          <a:srcRect l="36667" t="13714" r="35142" b="81410"/>
          <a:stretch>
            <a:fillRect/>
          </a:stretch>
        </p:blipFill>
        <p:spPr bwMode="auto">
          <a:xfrm>
            <a:off x="3962400" y="2438400"/>
            <a:ext cx="4933950" cy="533400"/>
          </a:xfrm>
          <a:prstGeom prst="rect">
            <a:avLst/>
          </a:prstGeom>
          <a:noFill/>
          <a:ln w="6350">
            <a:solidFill>
              <a:schemeClr val="tx1"/>
            </a:solidFill>
            <a:miter lim="800000"/>
            <a:headEnd/>
            <a:tailEnd/>
          </a:ln>
        </p:spPr>
      </p:pic>
      <p:sp>
        <p:nvSpPr>
          <p:cNvPr id="33" name="5-Point Star 32"/>
          <p:cNvSpPr/>
          <p:nvPr/>
        </p:nvSpPr>
        <p:spPr>
          <a:xfrm>
            <a:off x="6248400" y="3962400"/>
            <a:ext cx="171102" cy="19514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16200000" flipV="1">
            <a:off x="5829300" y="4838700"/>
            <a:ext cx="1981200" cy="838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39000" y="6172200"/>
            <a:ext cx="855683" cy="369332"/>
          </a:xfrm>
          <a:prstGeom prst="rect">
            <a:avLst/>
          </a:prstGeom>
          <a:noFill/>
        </p:spPr>
        <p:txBody>
          <a:bodyPr wrap="none" rtlCol="0">
            <a:spAutoFit/>
          </a:bodyPr>
          <a:lstStyle/>
          <a:p>
            <a:r>
              <a:rPr lang="en-US" dirty="0" smtClean="0"/>
              <a:t>NESDIS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21</a:t>
            </a:fld>
            <a:endParaRPr lang="en-US"/>
          </a:p>
        </p:txBody>
      </p:sp>
      <p:sp>
        <p:nvSpPr>
          <p:cNvPr id="5" name="TextBox 4"/>
          <p:cNvSpPr txBox="1"/>
          <p:nvPr/>
        </p:nvSpPr>
        <p:spPr>
          <a:xfrm>
            <a:off x="838200" y="914400"/>
            <a:ext cx="2610715" cy="523220"/>
          </a:xfrm>
          <a:prstGeom prst="rect">
            <a:avLst/>
          </a:prstGeom>
          <a:noFill/>
        </p:spPr>
        <p:txBody>
          <a:bodyPr wrap="none" rtlCol="0">
            <a:spAutoFit/>
          </a:bodyPr>
          <a:lstStyle/>
          <a:p>
            <a:r>
              <a:rPr lang="en-US" sz="2800" dirty="0" smtClean="0"/>
              <a:t>Partners (cont):  </a:t>
            </a:r>
          </a:p>
        </p:txBody>
      </p:sp>
      <p:pic>
        <p:nvPicPr>
          <p:cNvPr id="2050" name="Picture 2"/>
          <p:cNvPicPr>
            <a:picLocks noChangeAspect="1" noChangeArrowheads="1"/>
          </p:cNvPicPr>
          <p:nvPr/>
        </p:nvPicPr>
        <p:blipFill>
          <a:blip r:embed="rId3" cstate="print"/>
          <a:srcRect/>
          <a:stretch>
            <a:fillRect/>
          </a:stretch>
        </p:blipFill>
        <p:spPr bwMode="auto">
          <a:xfrm>
            <a:off x="1143000" y="1600200"/>
            <a:ext cx="2637367" cy="1066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39524" t="15714" r="48095" b="75143"/>
          <a:stretch>
            <a:fillRect/>
          </a:stretch>
        </p:blipFill>
        <p:spPr bwMode="auto">
          <a:xfrm>
            <a:off x="4800600" y="1295400"/>
            <a:ext cx="2971800" cy="13716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096000" y="3276600"/>
            <a:ext cx="1600200" cy="1592317"/>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l="24762" t="19810" r="45714" b="63428"/>
          <a:stretch>
            <a:fillRect/>
          </a:stretch>
        </p:blipFill>
        <p:spPr bwMode="auto">
          <a:xfrm>
            <a:off x="609600" y="4648200"/>
            <a:ext cx="2618510" cy="929148"/>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l="38095" t="14476" r="14286" b="68000"/>
          <a:stretch>
            <a:fillRect/>
          </a:stretch>
        </p:blipFill>
        <p:spPr bwMode="auto">
          <a:xfrm>
            <a:off x="381000" y="3124200"/>
            <a:ext cx="3975652" cy="91440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l="41072" t="20037" r="49952" b="76001"/>
          <a:stretch>
            <a:fillRect/>
          </a:stretch>
        </p:blipFill>
        <p:spPr bwMode="auto">
          <a:xfrm>
            <a:off x="3886200" y="5334000"/>
            <a:ext cx="22098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22</a:t>
            </a:fld>
            <a:endParaRPr lang="en-US"/>
          </a:p>
        </p:txBody>
      </p:sp>
      <p:sp>
        <p:nvSpPr>
          <p:cNvPr id="8" name="Rectangle 7"/>
          <p:cNvSpPr/>
          <p:nvPr/>
        </p:nvSpPr>
        <p:spPr>
          <a:xfrm>
            <a:off x="228600" y="1066800"/>
            <a:ext cx="8686800" cy="4955203"/>
          </a:xfrm>
          <a:prstGeom prst="rect">
            <a:avLst/>
          </a:prstGeom>
          <a:solidFill>
            <a:schemeClr val="bg1"/>
          </a:solidFill>
        </p:spPr>
        <p:txBody>
          <a:bodyPr wrap="square">
            <a:spAutoFit/>
          </a:bodyPr>
          <a:lstStyle/>
          <a:p>
            <a:r>
              <a:rPr lang="en-US" sz="2800" dirty="0" smtClean="0"/>
              <a:t>Indicators of success:</a:t>
            </a:r>
          </a:p>
          <a:p>
            <a:r>
              <a:rPr lang="en-US" sz="2400" dirty="0" smtClean="0"/>
              <a:t>  </a:t>
            </a:r>
          </a:p>
          <a:p>
            <a:pPr>
              <a:buFont typeface="Arial" pitchFamily="34" charset="0"/>
              <a:buChar char="•"/>
            </a:pPr>
            <a:r>
              <a:rPr lang="en-US" sz="2400" dirty="0" smtClean="0"/>
              <a:t> HYSPLIT volcanic ash model output is issued by the NWS</a:t>
            </a:r>
          </a:p>
          <a:p>
            <a:pPr lvl="1">
              <a:buFont typeface="Arial" pitchFamily="34" charset="0"/>
              <a:buChar char="•"/>
            </a:pPr>
            <a:r>
              <a:rPr lang="en-US" sz="2400" dirty="0" smtClean="0"/>
              <a:t> </a:t>
            </a:r>
            <a:r>
              <a:rPr lang="en-US" sz="2000" dirty="0" smtClean="0"/>
              <a:t>eruptions occur frequently, most are small; </a:t>
            </a:r>
          </a:p>
          <a:p>
            <a:pPr lvl="1">
              <a:buFont typeface="Arial" pitchFamily="34" charset="0"/>
              <a:buChar char="•"/>
            </a:pPr>
            <a:r>
              <a:rPr lang="en-US" sz="2000" dirty="0" smtClean="0"/>
              <a:t>  about 3% of text Advisories issued have an associated HYSPLIT product issued (~50 HYSPLIT forecasts/year)</a:t>
            </a:r>
          </a:p>
          <a:p>
            <a:pPr>
              <a:buFont typeface="Arial" pitchFamily="34" charset="0"/>
              <a:buChar char="•"/>
            </a:pPr>
            <a:r>
              <a:rPr lang="en-US" sz="2400" dirty="0" smtClean="0"/>
              <a:t> Publications </a:t>
            </a:r>
          </a:p>
          <a:p>
            <a:pPr lvl="1">
              <a:buFont typeface="Arial" pitchFamily="34" charset="0"/>
              <a:buChar char="•"/>
            </a:pPr>
            <a:r>
              <a:rPr lang="en-US" sz="2000" dirty="0" smtClean="0"/>
              <a:t> Weather and Forecasting, Journal of Volcanology and Geothermal Research</a:t>
            </a:r>
          </a:p>
          <a:p>
            <a:pPr>
              <a:buFont typeface="Arial" pitchFamily="34" charset="0"/>
              <a:buChar char="•"/>
            </a:pPr>
            <a:r>
              <a:rPr lang="en-US" sz="2400" dirty="0" smtClean="0"/>
              <a:t> Weather Services International (WSI) uses HYSPLIT products</a:t>
            </a:r>
          </a:p>
          <a:p>
            <a:pPr lvl="1">
              <a:buFont typeface="Arial" pitchFamily="34" charset="0"/>
              <a:buChar char="•"/>
            </a:pPr>
            <a:r>
              <a:rPr lang="en-US" sz="2400" dirty="0" smtClean="0"/>
              <a:t> </a:t>
            </a:r>
            <a:r>
              <a:rPr lang="en-US" sz="2000" dirty="0" smtClean="0"/>
              <a:t>WSI is one of NWS’s private industry partners </a:t>
            </a:r>
          </a:p>
          <a:p>
            <a:pPr>
              <a:buFont typeface="Arial" pitchFamily="34" charset="0"/>
              <a:buChar char="•"/>
            </a:pPr>
            <a:r>
              <a:rPr lang="en-US" sz="2400" dirty="0" smtClean="0"/>
              <a:t> HYSPLIT installed at </a:t>
            </a:r>
          </a:p>
          <a:p>
            <a:pPr lvl="1">
              <a:buFont typeface="Arial" pitchFamily="34" charset="0"/>
              <a:buChar char="•"/>
            </a:pPr>
            <a:r>
              <a:rPr lang="en-US" sz="2000" dirty="0" smtClean="0"/>
              <a:t> Air Force Weather Agency </a:t>
            </a:r>
          </a:p>
          <a:p>
            <a:pPr lvl="1">
              <a:buFont typeface="Arial" pitchFamily="34" charset="0"/>
              <a:buChar char="•"/>
            </a:pPr>
            <a:r>
              <a:rPr lang="en-US" sz="2000" dirty="0" smtClean="0"/>
              <a:t> Buenos Aires, Argentina, Volcanic Ash Advisory Center</a:t>
            </a:r>
          </a:p>
          <a:p>
            <a:pPr lvl="1">
              <a:buFont typeface="Arial" pitchFamily="34" charset="0"/>
              <a:buChar char="•"/>
            </a:pPr>
            <a:r>
              <a:rPr lang="en-US" sz="2000" dirty="0" smtClean="0"/>
              <a:t> Bureau of Meteorology, Australia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23</a:t>
            </a:fld>
            <a:endParaRPr lang="en-US"/>
          </a:p>
        </p:txBody>
      </p:sp>
      <p:sp>
        <p:nvSpPr>
          <p:cNvPr id="5" name="TextBox 4"/>
          <p:cNvSpPr txBox="1"/>
          <p:nvPr/>
        </p:nvSpPr>
        <p:spPr>
          <a:xfrm>
            <a:off x="457201" y="1371601"/>
            <a:ext cx="8153400" cy="3046988"/>
          </a:xfrm>
          <a:prstGeom prst="rect">
            <a:avLst/>
          </a:prstGeom>
          <a:noFill/>
        </p:spPr>
        <p:txBody>
          <a:bodyPr wrap="square" rtlCol="0">
            <a:spAutoFit/>
          </a:bodyPr>
          <a:lstStyle/>
          <a:p>
            <a:r>
              <a:rPr lang="en-US" sz="2400" dirty="0" smtClean="0"/>
              <a:t>Future directions for improving volcanic ash dispersion forecasts </a:t>
            </a:r>
          </a:p>
          <a:p>
            <a:endParaRPr lang="en-US" sz="2400" dirty="0" smtClean="0"/>
          </a:p>
          <a:p>
            <a:pPr lvl="1">
              <a:buFont typeface="Arial" pitchFamily="34" charset="0"/>
              <a:buChar char="•"/>
            </a:pPr>
            <a:r>
              <a:rPr lang="en-US" sz="2400" dirty="0" smtClean="0"/>
              <a:t> improved HYSPLIT initialization </a:t>
            </a:r>
          </a:p>
          <a:p>
            <a:pPr lvl="2">
              <a:buFont typeface="Arial" pitchFamily="34" charset="0"/>
              <a:buChar char="•"/>
            </a:pPr>
            <a:r>
              <a:rPr lang="en-US" sz="2400" dirty="0" smtClean="0"/>
              <a:t> with observations as given in Volcanic Ash Advisory </a:t>
            </a:r>
          </a:p>
          <a:p>
            <a:pPr lvl="2">
              <a:buFont typeface="Arial" pitchFamily="34" charset="0"/>
              <a:buChar char="•"/>
            </a:pPr>
            <a:r>
              <a:rPr lang="en-US" sz="2400" dirty="0" smtClean="0"/>
              <a:t> with satellite-derived microphysics</a:t>
            </a:r>
          </a:p>
          <a:p>
            <a:pPr lvl="1">
              <a:buFont typeface="Arial" pitchFamily="34" charset="0"/>
              <a:buChar char="•"/>
            </a:pPr>
            <a:r>
              <a:rPr lang="en-US" sz="2400" dirty="0" smtClean="0"/>
              <a:t> create model evaluation database</a:t>
            </a:r>
          </a:p>
          <a:p>
            <a:pPr lvl="1">
              <a:buFont typeface="Arial" pitchFamily="34" charset="0"/>
              <a:buChar char="•"/>
            </a:pPr>
            <a:r>
              <a:rPr lang="en-US" sz="2400" dirty="0" smtClean="0"/>
              <a:t> data assimilation</a:t>
            </a:r>
          </a:p>
          <a:p>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24</a:t>
            </a:fld>
            <a:endParaRPr lang="en-US"/>
          </a:p>
        </p:txBody>
      </p:sp>
      <p:sp>
        <p:nvSpPr>
          <p:cNvPr id="5" name="TextBox 4"/>
          <p:cNvSpPr txBox="1"/>
          <p:nvPr/>
        </p:nvSpPr>
        <p:spPr>
          <a:xfrm>
            <a:off x="228600" y="1676400"/>
            <a:ext cx="4114800" cy="2031325"/>
          </a:xfrm>
          <a:prstGeom prst="rect">
            <a:avLst/>
          </a:prstGeom>
          <a:noFill/>
        </p:spPr>
        <p:txBody>
          <a:bodyPr wrap="square" rtlCol="0">
            <a:spAutoFit/>
          </a:bodyPr>
          <a:lstStyle/>
          <a:p>
            <a:endParaRPr lang="en-US" dirty="0" smtClean="0"/>
          </a:p>
          <a:p>
            <a:r>
              <a:rPr lang="en-US" dirty="0" smtClean="0"/>
              <a:t>“In Iceland, they were used to volcanic activity, … some 200 km west of … Reykjavik,… spewing red hot lava, dust, ash … into the air.  For eight months the eruptions continued…”</a:t>
            </a:r>
          </a:p>
          <a:p>
            <a:endParaRPr lang="en-US" dirty="0" smtClean="0"/>
          </a:p>
        </p:txBody>
      </p:sp>
      <p:sp>
        <p:nvSpPr>
          <p:cNvPr id="8" name="TextBox 7"/>
          <p:cNvSpPr txBox="1"/>
          <p:nvPr/>
        </p:nvSpPr>
        <p:spPr>
          <a:xfrm>
            <a:off x="990600" y="6019800"/>
            <a:ext cx="8043164" cy="307777"/>
          </a:xfrm>
          <a:prstGeom prst="rect">
            <a:avLst/>
          </a:prstGeom>
          <a:noFill/>
        </p:spPr>
        <p:txBody>
          <a:bodyPr wrap="none" rtlCol="0">
            <a:spAutoFit/>
          </a:bodyPr>
          <a:lstStyle/>
          <a:p>
            <a:r>
              <a:rPr lang="en-US" sz="1400" dirty="0" smtClean="0"/>
              <a:t> from </a:t>
            </a:r>
            <a:r>
              <a:rPr lang="en-US" sz="1400" dirty="0" err="1" smtClean="0"/>
              <a:t>Halford</a:t>
            </a:r>
            <a:r>
              <a:rPr lang="en-US" sz="1400" dirty="0" smtClean="0"/>
              <a:t>, P., 2004: </a:t>
            </a:r>
            <a:r>
              <a:rPr lang="en-US" sz="1400" u="sng" dirty="0" smtClean="0"/>
              <a:t>Storm Warning – The Origins of the Weather Forecast</a:t>
            </a:r>
            <a:r>
              <a:rPr lang="en-US" sz="1400" dirty="0" smtClean="0"/>
              <a:t>, </a:t>
            </a:r>
            <a:r>
              <a:rPr lang="en-US" sz="1400" dirty="0" err="1" smtClean="0"/>
              <a:t>Sulton</a:t>
            </a:r>
            <a:r>
              <a:rPr lang="en-US" sz="1400" dirty="0" smtClean="0"/>
              <a:t> Publishing Ltd., 295 pp.</a:t>
            </a:r>
            <a:endParaRPr lang="en-US" sz="1400" dirty="0"/>
          </a:p>
        </p:txBody>
      </p:sp>
      <p:pic>
        <p:nvPicPr>
          <p:cNvPr id="9" name="Picture 2"/>
          <p:cNvPicPr>
            <a:picLocks noChangeAspect="1" noChangeArrowheads="1"/>
          </p:cNvPicPr>
          <p:nvPr/>
        </p:nvPicPr>
        <p:blipFill>
          <a:blip r:embed="rId3" cstate="print"/>
          <a:srcRect l="3333" t="17524" r="41676" b="17714"/>
          <a:stretch>
            <a:fillRect/>
          </a:stretch>
        </p:blipFill>
        <p:spPr bwMode="auto">
          <a:xfrm>
            <a:off x="4724400" y="762000"/>
            <a:ext cx="4041290" cy="2974566"/>
          </a:xfrm>
          <a:prstGeom prst="rect">
            <a:avLst/>
          </a:prstGeom>
          <a:noFill/>
          <a:ln w="9525">
            <a:solidFill>
              <a:schemeClr val="tx1"/>
            </a:solidFill>
            <a:miter lim="800000"/>
            <a:headEnd/>
            <a:tailEnd/>
          </a:ln>
        </p:spPr>
      </p:pic>
      <p:sp>
        <p:nvSpPr>
          <p:cNvPr id="10" name="TextBox 9"/>
          <p:cNvSpPr txBox="1"/>
          <p:nvPr/>
        </p:nvSpPr>
        <p:spPr>
          <a:xfrm>
            <a:off x="152400" y="3810000"/>
            <a:ext cx="8839199" cy="1200329"/>
          </a:xfrm>
          <a:prstGeom prst="rect">
            <a:avLst/>
          </a:prstGeom>
          <a:noFill/>
        </p:spPr>
        <p:txBody>
          <a:bodyPr wrap="square" rtlCol="0">
            <a:spAutoFit/>
          </a:bodyPr>
          <a:lstStyle/>
          <a:p>
            <a:r>
              <a:rPr lang="en-US" dirty="0" smtClean="0"/>
              <a:t>“In the town of </a:t>
            </a:r>
            <a:r>
              <a:rPr lang="en-US" dirty="0" err="1" smtClean="0"/>
              <a:t>Selbourne</a:t>
            </a:r>
            <a:r>
              <a:rPr lang="en-US" dirty="0" smtClean="0"/>
              <a:t>, in Hampshire, Gilbert White wrote:</a:t>
            </a:r>
          </a:p>
          <a:p>
            <a:pPr marL="457200"/>
            <a:r>
              <a:rPr lang="en-US" i="1" dirty="0" smtClean="0"/>
              <a:t>The summer of 1783 was an amazing and portentous one, … the peculiar haze or </a:t>
            </a:r>
            <a:r>
              <a:rPr lang="en-US" i="1" dirty="0" err="1" smtClean="0"/>
              <a:t>smokey</a:t>
            </a:r>
            <a:r>
              <a:rPr lang="en-US" i="1" dirty="0" smtClean="0"/>
              <a:t> fog, that prevailed for many weeks, … was a most extraordinary appearance… .  The sun, at noon, looked as black as a clouded moon…”</a:t>
            </a:r>
            <a:endParaRPr lang="en-US" i="1" dirty="0"/>
          </a:p>
        </p:txBody>
      </p:sp>
      <p:sp>
        <p:nvSpPr>
          <p:cNvPr id="11" name="TextBox 10"/>
          <p:cNvSpPr txBox="1"/>
          <p:nvPr/>
        </p:nvSpPr>
        <p:spPr>
          <a:xfrm>
            <a:off x="533400" y="1066800"/>
            <a:ext cx="1197764" cy="461665"/>
          </a:xfrm>
          <a:prstGeom prst="rect">
            <a:avLst/>
          </a:prstGeom>
          <a:noFill/>
        </p:spPr>
        <p:txBody>
          <a:bodyPr wrap="none" rtlCol="0">
            <a:spAutoFit/>
          </a:bodyPr>
          <a:lstStyle/>
          <a:p>
            <a:r>
              <a:rPr lang="en-US" sz="2400" dirty="0" smtClean="0"/>
              <a:t>The end</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dirty="0"/>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3</a:t>
            </a:fld>
            <a:endParaRPr lang="en-US" dirty="0"/>
          </a:p>
        </p:txBody>
      </p:sp>
      <p:pic>
        <p:nvPicPr>
          <p:cNvPr id="1026" name="Picture 2"/>
          <p:cNvPicPr>
            <a:picLocks noChangeAspect="1" noChangeArrowheads="1"/>
          </p:cNvPicPr>
          <p:nvPr/>
        </p:nvPicPr>
        <p:blipFill>
          <a:blip r:embed="rId3" cstate="print"/>
          <a:srcRect l="7921" r="7921"/>
          <a:stretch>
            <a:fillRect/>
          </a:stretch>
        </p:blipFill>
        <p:spPr bwMode="auto">
          <a:xfrm>
            <a:off x="914400" y="891988"/>
            <a:ext cx="6934200" cy="5149663"/>
          </a:xfrm>
          <a:prstGeom prst="rect">
            <a:avLst/>
          </a:prstGeom>
          <a:noFill/>
          <a:ln w="9525">
            <a:noFill/>
            <a:miter lim="800000"/>
            <a:headEnd/>
            <a:tailEnd/>
          </a:ln>
        </p:spPr>
      </p:pic>
      <p:sp>
        <p:nvSpPr>
          <p:cNvPr id="6" name="TextBox 5"/>
          <p:cNvSpPr txBox="1"/>
          <p:nvPr/>
        </p:nvSpPr>
        <p:spPr>
          <a:xfrm>
            <a:off x="990600" y="6019800"/>
            <a:ext cx="5382179" cy="276999"/>
          </a:xfrm>
          <a:prstGeom prst="rect">
            <a:avLst/>
          </a:prstGeom>
          <a:noFill/>
        </p:spPr>
        <p:txBody>
          <a:bodyPr wrap="none" rtlCol="0">
            <a:spAutoFit/>
          </a:bodyPr>
          <a:lstStyle/>
          <a:p>
            <a:r>
              <a:rPr lang="en-US" sz="1200" dirty="0" smtClean="0"/>
              <a:t>From USGS presentation to Geological Society of America (for reference, see notes)</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4</a:t>
            </a:fld>
            <a:endParaRPr lang="en-US"/>
          </a:p>
        </p:txBody>
      </p:sp>
      <p:grpSp>
        <p:nvGrpSpPr>
          <p:cNvPr id="13" name="Group 12"/>
          <p:cNvGrpSpPr/>
          <p:nvPr/>
        </p:nvGrpSpPr>
        <p:grpSpPr>
          <a:xfrm>
            <a:off x="5638800" y="3276600"/>
            <a:ext cx="3048000" cy="2895600"/>
            <a:chOff x="4419600" y="2667000"/>
            <a:chExt cx="4498791" cy="4114800"/>
          </a:xfrm>
        </p:grpSpPr>
        <p:grpSp>
          <p:nvGrpSpPr>
            <p:cNvPr id="12" name="Group 11"/>
            <p:cNvGrpSpPr/>
            <p:nvPr/>
          </p:nvGrpSpPr>
          <p:grpSpPr>
            <a:xfrm>
              <a:off x="4419600" y="2667000"/>
              <a:ext cx="4498791" cy="4114800"/>
              <a:chOff x="4419600" y="2667000"/>
              <a:chExt cx="4498791" cy="4114800"/>
            </a:xfrm>
          </p:grpSpPr>
          <p:pic>
            <p:nvPicPr>
              <p:cNvPr id="7" name="Picture 6" descr="article-1260293-08D908E3000005DC-262_634x451.jpg"/>
              <p:cNvPicPr>
                <a:picLocks noChangeAspect="1"/>
              </p:cNvPicPr>
              <p:nvPr/>
            </p:nvPicPr>
            <p:blipFill>
              <a:blip r:embed="rId3" cstate="print"/>
              <a:stretch>
                <a:fillRect/>
              </a:stretch>
            </p:blipFill>
            <p:spPr>
              <a:xfrm>
                <a:off x="4419600" y="3352800"/>
                <a:ext cx="3277850" cy="2331720"/>
              </a:xfrm>
              <a:prstGeom prst="rect">
                <a:avLst/>
              </a:prstGeom>
              <a:ln w="9525">
                <a:solidFill>
                  <a:schemeClr val="tx1"/>
                </a:solidFill>
              </a:ln>
            </p:spPr>
          </p:pic>
          <p:pic>
            <p:nvPicPr>
              <p:cNvPr id="8" name="Picture 7" descr="free_airplane_boeing_747_coloring_page.gif"/>
              <p:cNvPicPr>
                <a:picLocks noChangeAspect="1"/>
              </p:cNvPicPr>
              <p:nvPr/>
            </p:nvPicPr>
            <p:blipFill>
              <a:blip r:embed="rId4" cstate="print"/>
              <a:srcRect l="7684" t="27191" b="29304"/>
              <a:stretch>
                <a:fillRect/>
              </a:stretch>
            </p:blipFill>
            <p:spPr>
              <a:xfrm>
                <a:off x="6400800" y="4648200"/>
                <a:ext cx="2517591" cy="838200"/>
              </a:xfrm>
              <a:prstGeom prst="rect">
                <a:avLst/>
              </a:prstGeom>
              <a:ln w="9525">
                <a:solidFill>
                  <a:schemeClr val="tx2"/>
                </a:solidFill>
              </a:ln>
            </p:spPr>
          </p:pic>
          <p:sp>
            <p:nvSpPr>
              <p:cNvPr id="9" name="Oval 8"/>
              <p:cNvSpPr/>
              <p:nvPr/>
            </p:nvSpPr>
            <p:spPr>
              <a:xfrm>
                <a:off x="4572000" y="2667000"/>
                <a:ext cx="4114800" cy="4114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p:cNvCxnSpPr>
              <a:stCxn id="9" idx="1"/>
            </p:cNvCxnSpPr>
            <p:nvPr/>
          </p:nvCxnSpPr>
          <p:spPr>
            <a:xfrm rot="16200000" flipH="1">
              <a:off x="5174597" y="3269599"/>
              <a:ext cx="2909601" cy="29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 name="Picture 5" descr="Hysplit_05_loop.gif"/>
          <p:cNvPicPr>
            <a:picLocks noChangeAspect="1"/>
          </p:cNvPicPr>
          <p:nvPr/>
        </p:nvPicPr>
        <p:blipFill>
          <a:blip r:embed="rId5" cstate="print"/>
          <a:stretch>
            <a:fillRect/>
          </a:stretch>
        </p:blipFill>
        <p:spPr>
          <a:xfrm>
            <a:off x="762000" y="1676400"/>
            <a:ext cx="4946044" cy="3886344"/>
          </a:xfrm>
          <a:prstGeom prst="rect">
            <a:avLst/>
          </a:prstGeom>
        </p:spPr>
      </p:pic>
      <p:sp>
        <p:nvSpPr>
          <p:cNvPr id="14" name="TextBox 13"/>
          <p:cNvSpPr txBox="1"/>
          <p:nvPr/>
        </p:nvSpPr>
        <p:spPr>
          <a:xfrm>
            <a:off x="381000" y="990600"/>
            <a:ext cx="6307752" cy="523220"/>
          </a:xfrm>
          <a:prstGeom prst="rect">
            <a:avLst/>
          </a:prstGeom>
          <a:noFill/>
        </p:spPr>
        <p:txBody>
          <a:bodyPr wrap="none" rtlCol="0">
            <a:spAutoFit/>
          </a:bodyPr>
          <a:lstStyle/>
          <a:p>
            <a:r>
              <a:rPr lang="en-US" sz="2800" dirty="0" smtClean="0"/>
              <a:t>Goal:  Improved forecasts for safe aviation</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dirty="0"/>
          </a:p>
        </p:txBody>
      </p:sp>
      <p:sp>
        <p:nvSpPr>
          <p:cNvPr id="4" name="Slide Number Placeholder 3"/>
          <p:cNvSpPr>
            <a:spLocks noGrp="1"/>
          </p:cNvSpPr>
          <p:nvPr>
            <p:ph type="sldNum" sz="quarter" idx="12"/>
          </p:nvPr>
        </p:nvSpPr>
        <p:spPr/>
        <p:txBody>
          <a:bodyPr/>
          <a:lstStyle/>
          <a:p>
            <a:fld id="{3E7EE49B-C32B-495C-9640-ABBF50F57D80}" type="slidenum">
              <a:rPr lang="en-US" smtClean="0"/>
              <a:pPr/>
              <a:t>5</a:t>
            </a:fld>
            <a:endParaRPr lang="en-US"/>
          </a:p>
        </p:txBody>
      </p:sp>
      <p:sp>
        <p:nvSpPr>
          <p:cNvPr id="5" name="TextBox 4"/>
          <p:cNvSpPr txBox="1"/>
          <p:nvPr/>
        </p:nvSpPr>
        <p:spPr>
          <a:xfrm>
            <a:off x="152400" y="762000"/>
            <a:ext cx="8991600" cy="1569660"/>
          </a:xfrm>
          <a:prstGeom prst="rect">
            <a:avLst/>
          </a:prstGeom>
          <a:noFill/>
        </p:spPr>
        <p:txBody>
          <a:bodyPr wrap="square" rtlCol="0">
            <a:spAutoFit/>
          </a:bodyPr>
          <a:lstStyle/>
          <a:p>
            <a:r>
              <a:rPr lang="en-US" sz="2800" dirty="0" smtClean="0"/>
              <a:t>Approach:  </a:t>
            </a:r>
          </a:p>
          <a:p>
            <a:r>
              <a:rPr lang="en-US" sz="2800" dirty="0" smtClean="0"/>
              <a:t>   </a:t>
            </a:r>
            <a:r>
              <a:rPr lang="en-US" sz="2400" dirty="0" smtClean="0"/>
              <a:t>ARL develops improvements based on customer needs,  </a:t>
            </a:r>
          </a:p>
          <a:p>
            <a:r>
              <a:rPr lang="en-US" sz="2000" dirty="0" smtClean="0"/>
              <a:t>    where customers are U.S. Volcanic Ash Advisory Centers (VAAC) (NWS and NESDIS),</a:t>
            </a:r>
          </a:p>
          <a:p>
            <a:r>
              <a:rPr lang="en-US" sz="2000" dirty="0" smtClean="0"/>
              <a:t>    whose customers are the offices which write SIGMET, FAA, and the airlines, </a:t>
            </a:r>
          </a:p>
        </p:txBody>
      </p:sp>
      <p:pic>
        <p:nvPicPr>
          <p:cNvPr id="6" name="Picture 12" descr="C:\Users\Jeff\Jeff's Thumb Drive\Linksys\NOAA VA Services Team 2010\VAAC_MAP_ANC-2.JPG"/>
          <p:cNvPicPr>
            <a:picLocks noChangeAspect="1" noChangeArrowheads="1"/>
          </p:cNvPicPr>
          <p:nvPr/>
        </p:nvPicPr>
        <p:blipFill>
          <a:blip r:embed="rId3" cstate="print"/>
          <a:srcRect l="17558" t="10510" r="26424" b="35888"/>
          <a:stretch>
            <a:fillRect/>
          </a:stretch>
        </p:blipFill>
        <p:spPr bwMode="auto">
          <a:xfrm>
            <a:off x="5257800" y="2286000"/>
            <a:ext cx="3829424" cy="2914934"/>
          </a:xfrm>
          <a:prstGeom prst="rect">
            <a:avLst/>
          </a:prstGeom>
          <a:noFill/>
          <a:ln w="9525">
            <a:solidFill>
              <a:schemeClr val="bg1"/>
            </a:solidFill>
            <a:miter lim="800000"/>
            <a:headEnd/>
            <a:tailEnd/>
          </a:ln>
        </p:spPr>
      </p:pic>
      <p:pic>
        <p:nvPicPr>
          <p:cNvPr id="7" name="Picture 2"/>
          <p:cNvPicPr>
            <a:picLocks noChangeAspect="1" noChangeArrowheads="1"/>
          </p:cNvPicPr>
          <p:nvPr/>
        </p:nvPicPr>
        <p:blipFill>
          <a:blip r:embed="rId4" cstate="print"/>
          <a:srcRect l="36666" t="13714" r="30476" b="77143"/>
          <a:stretch>
            <a:fillRect/>
          </a:stretch>
        </p:blipFill>
        <p:spPr bwMode="auto">
          <a:xfrm>
            <a:off x="2133600" y="2633870"/>
            <a:ext cx="3257550" cy="566530"/>
          </a:xfrm>
          <a:prstGeom prst="rect">
            <a:avLst/>
          </a:prstGeom>
          <a:noFill/>
          <a:ln w="6350">
            <a:solidFill>
              <a:schemeClr val="tx1"/>
            </a:solidFill>
            <a:miter lim="800000"/>
            <a:headEnd/>
            <a:tailEnd/>
          </a:ln>
        </p:spPr>
      </p:pic>
      <p:pic>
        <p:nvPicPr>
          <p:cNvPr id="8" name="Picture 3"/>
          <p:cNvPicPr>
            <a:picLocks noChangeAspect="1" noChangeArrowheads="1"/>
          </p:cNvPicPr>
          <p:nvPr/>
        </p:nvPicPr>
        <p:blipFill>
          <a:blip r:embed="rId5" cstate="print"/>
          <a:srcRect l="36667" t="13714" r="20952" b="68000"/>
          <a:stretch>
            <a:fillRect/>
          </a:stretch>
        </p:blipFill>
        <p:spPr bwMode="auto">
          <a:xfrm>
            <a:off x="2590800" y="5029200"/>
            <a:ext cx="4238625" cy="1143000"/>
          </a:xfrm>
          <a:prstGeom prst="rect">
            <a:avLst/>
          </a:prstGeom>
          <a:noFill/>
          <a:ln w="6350">
            <a:solidFill>
              <a:schemeClr val="tx1"/>
            </a:solidFill>
            <a:miter lim="800000"/>
            <a:headEnd/>
            <a:tailEnd/>
          </a:ln>
        </p:spPr>
      </p:pic>
      <p:sp>
        <p:nvSpPr>
          <p:cNvPr id="9" name="Rectangle 8"/>
          <p:cNvSpPr/>
          <p:nvPr/>
        </p:nvSpPr>
        <p:spPr>
          <a:xfrm>
            <a:off x="7162800" y="2209800"/>
            <a:ext cx="19812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29200" y="3810000"/>
            <a:ext cx="685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630269"/>
            <a:ext cx="2172454" cy="646331"/>
          </a:xfrm>
          <a:prstGeom prst="rect">
            <a:avLst/>
          </a:prstGeom>
          <a:noFill/>
        </p:spPr>
        <p:txBody>
          <a:bodyPr wrap="none" rtlCol="0">
            <a:spAutoFit/>
          </a:bodyPr>
          <a:lstStyle/>
          <a:p>
            <a:r>
              <a:rPr lang="en-US" dirty="0" smtClean="0"/>
              <a:t>Anchorage, AK, VAAC</a:t>
            </a:r>
          </a:p>
          <a:p>
            <a:r>
              <a:rPr lang="en-US" dirty="0" smtClean="0"/>
              <a:t>(NWS [non-NCEP])</a:t>
            </a:r>
            <a:endParaRPr lang="en-US" dirty="0"/>
          </a:p>
        </p:txBody>
      </p:sp>
      <p:sp>
        <p:nvSpPr>
          <p:cNvPr id="12" name="TextBox 11"/>
          <p:cNvSpPr txBox="1"/>
          <p:nvPr/>
        </p:nvSpPr>
        <p:spPr>
          <a:xfrm>
            <a:off x="217176" y="5181600"/>
            <a:ext cx="2348528" cy="646331"/>
          </a:xfrm>
          <a:prstGeom prst="rect">
            <a:avLst/>
          </a:prstGeom>
          <a:noFill/>
        </p:spPr>
        <p:txBody>
          <a:bodyPr wrap="none" rtlCol="0">
            <a:spAutoFit/>
          </a:bodyPr>
          <a:lstStyle/>
          <a:p>
            <a:r>
              <a:rPr lang="en-US" dirty="0" smtClean="0"/>
              <a:t>Washington, DC, VAAC</a:t>
            </a:r>
          </a:p>
          <a:p>
            <a:r>
              <a:rPr lang="en-US" dirty="0" smtClean="0"/>
              <a:t>(NESDIS / NWS [NCEP])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6</a:t>
            </a:fld>
            <a:endParaRPr lang="en-US"/>
          </a:p>
        </p:txBody>
      </p:sp>
      <p:cxnSp>
        <p:nvCxnSpPr>
          <p:cNvPr id="6" name="Straight Connector 5"/>
          <p:cNvCxnSpPr/>
          <p:nvPr/>
        </p:nvCxnSpPr>
        <p:spPr>
          <a:xfrm>
            <a:off x="304800" y="6172200"/>
            <a:ext cx="4495800" cy="0"/>
          </a:xfrm>
          <a:prstGeom prst="line">
            <a:avLst/>
          </a:prstGeom>
          <a:ln w="15875">
            <a:solidFill>
              <a:srgbClr val="673833"/>
            </a:solidFill>
          </a:ln>
        </p:spPr>
        <p:style>
          <a:lnRef idx="1">
            <a:schemeClr val="accent1"/>
          </a:lnRef>
          <a:fillRef idx="0">
            <a:schemeClr val="accent1"/>
          </a:fillRef>
          <a:effectRef idx="0">
            <a:schemeClr val="accent1"/>
          </a:effectRef>
          <a:fontRef idx="minor">
            <a:schemeClr val="tx1"/>
          </a:fontRef>
        </p:style>
      </p:cxnSp>
      <p:grpSp>
        <p:nvGrpSpPr>
          <p:cNvPr id="5" name="Group 19"/>
          <p:cNvGrpSpPr/>
          <p:nvPr/>
        </p:nvGrpSpPr>
        <p:grpSpPr>
          <a:xfrm>
            <a:off x="914400" y="2054157"/>
            <a:ext cx="3810000" cy="4118043"/>
            <a:chOff x="1686128" y="987357"/>
            <a:chExt cx="3810000" cy="4118043"/>
          </a:xfrm>
        </p:grpSpPr>
        <p:sp>
          <p:nvSpPr>
            <p:cNvPr id="7" name="Isosceles Triangle 6"/>
            <p:cNvSpPr/>
            <p:nvPr/>
          </p:nvSpPr>
          <p:spPr>
            <a:xfrm>
              <a:off x="2057400" y="3810000"/>
              <a:ext cx="755904" cy="1295400"/>
            </a:xfrm>
            <a:prstGeom prst="triangle">
              <a:avLst>
                <a:gd name="adj" fmla="val 50000"/>
              </a:avLst>
            </a:prstGeom>
            <a:noFill/>
            <a:ln>
              <a:solidFill>
                <a:srgbClr val="673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080098" y="2654030"/>
              <a:ext cx="215630" cy="1091119"/>
            </a:xfrm>
            <a:custGeom>
              <a:avLst/>
              <a:gdLst>
                <a:gd name="connsiteX0" fmla="*/ 215630 w 215630"/>
                <a:gd name="connsiteY0" fmla="*/ 1091119 h 1091119"/>
                <a:gd name="connsiteX1" fmla="*/ 98898 w 215630"/>
                <a:gd name="connsiteY1" fmla="*/ 507459 h 1091119"/>
                <a:gd name="connsiteX2" fmla="*/ 1621 w 215630"/>
                <a:gd name="connsiteY2" fmla="*/ 322634 h 1091119"/>
                <a:gd name="connsiteX3" fmla="*/ 89170 w 215630"/>
                <a:gd name="connsiteY3" fmla="*/ 118353 h 1091119"/>
                <a:gd name="connsiteX4" fmla="*/ 89170 w 215630"/>
                <a:gd name="connsiteY4" fmla="*/ 11349 h 1091119"/>
                <a:gd name="connsiteX5" fmla="*/ 128081 w 215630"/>
                <a:gd name="connsiteY5" fmla="*/ 50259 h 1091119"/>
                <a:gd name="connsiteX6" fmla="*/ 59987 w 215630"/>
                <a:gd name="connsiteY6" fmla="*/ 50259 h 10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630" h="1091119">
                  <a:moveTo>
                    <a:pt x="215630" y="1091119"/>
                  </a:moveTo>
                  <a:cubicBezTo>
                    <a:pt x="175098" y="863329"/>
                    <a:pt x="134566" y="635540"/>
                    <a:pt x="98898" y="507459"/>
                  </a:cubicBezTo>
                  <a:cubicBezTo>
                    <a:pt x="63230" y="379378"/>
                    <a:pt x="3242" y="387485"/>
                    <a:pt x="1621" y="322634"/>
                  </a:cubicBezTo>
                  <a:cubicBezTo>
                    <a:pt x="0" y="257783"/>
                    <a:pt x="74579" y="170234"/>
                    <a:pt x="89170" y="118353"/>
                  </a:cubicBezTo>
                  <a:cubicBezTo>
                    <a:pt x="103761" y="66472"/>
                    <a:pt x="82685" y="22698"/>
                    <a:pt x="89170" y="11349"/>
                  </a:cubicBezTo>
                  <a:cubicBezTo>
                    <a:pt x="95655" y="0"/>
                    <a:pt x="132945" y="43774"/>
                    <a:pt x="128081" y="50259"/>
                  </a:cubicBezTo>
                  <a:cubicBezTo>
                    <a:pt x="123217" y="56744"/>
                    <a:pt x="91602" y="53501"/>
                    <a:pt x="59987" y="502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97285" y="2305455"/>
              <a:ext cx="191311" cy="1614792"/>
            </a:xfrm>
            <a:custGeom>
              <a:avLst/>
              <a:gdLst>
                <a:gd name="connsiteX0" fmla="*/ 19455 w 191311"/>
                <a:gd name="connsiteY0" fmla="*/ 1614792 h 1614792"/>
                <a:gd name="connsiteX1" fmla="*/ 145915 w 191311"/>
                <a:gd name="connsiteY1" fmla="*/ 1381328 h 1614792"/>
                <a:gd name="connsiteX2" fmla="*/ 136187 w 191311"/>
                <a:gd name="connsiteY2" fmla="*/ 1118681 h 1614792"/>
                <a:gd name="connsiteX3" fmla="*/ 184826 w 191311"/>
                <a:gd name="connsiteY3" fmla="*/ 729575 h 1614792"/>
                <a:gd name="connsiteX4" fmla="*/ 175098 w 191311"/>
                <a:gd name="connsiteY4" fmla="*/ 525294 h 1614792"/>
                <a:gd name="connsiteX5" fmla="*/ 165370 w 191311"/>
                <a:gd name="connsiteY5" fmla="*/ 340468 h 1614792"/>
                <a:gd name="connsiteX6" fmla="*/ 126460 w 191311"/>
                <a:gd name="connsiteY6" fmla="*/ 291830 h 1614792"/>
                <a:gd name="connsiteX7" fmla="*/ 116732 w 191311"/>
                <a:gd name="connsiteY7" fmla="*/ 155643 h 1614792"/>
                <a:gd name="connsiteX8" fmla="*/ 87549 w 191311"/>
                <a:gd name="connsiteY8" fmla="*/ 77822 h 1614792"/>
                <a:gd name="connsiteX9" fmla="*/ 0 w 191311"/>
                <a:gd name="connsiteY9" fmla="*/ 0 h 1614792"/>
                <a:gd name="connsiteX10" fmla="*/ 0 w 191311"/>
                <a:gd name="connsiteY10" fmla="*/ 0 h 161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11" h="1614792">
                  <a:moveTo>
                    <a:pt x="19455" y="1614792"/>
                  </a:moveTo>
                  <a:cubicBezTo>
                    <a:pt x="72957" y="1539402"/>
                    <a:pt x="126460" y="1464013"/>
                    <a:pt x="145915" y="1381328"/>
                  </a:cubicBezTo>
                  <a:cubicBezTo>
                    <a:pt x="165370" y="1298643"/>
                    <a:pt x="129702" y="1227306"/>
                    <a:pt x="136187" y="1118681"/>
                  </a:cubicBezTo>
                  <a:cubicBezTo>
                    <a:pt x="142672" y="1010056"/>
                    <a:pt x="178341" y="828473"/>
                    <a:pt x="184826" y="729575"/>
                  </a:cubicBezTo>
                  <a:cubicBezTo>
                    <a:pt x="191311" y="630677"/>
                    <a:pt x="178341" y="590145"/>
                    <a:pt x="175098" y="525294"/>
                  </a:cubicBezTo>
                  <a:cubicBezTo>
                    <a:pt x="171855" y="460443"/>
                    <a:pt x="173476" y="379379"/>
                    <a:pt x="165370" y="340468"/>
                  </a:cubicBezTo>
                  <a:cubicBezTo>
                    <a:pt x="157264" y="301557"/>
                    <a:pt x="134566" y="322634"/>
                    <a:pt x="126460" y="291830"/>
                  </a:cubicBezTo>
                  <a:cubicBezTo>
                    <a:pt x="118354" y="261026"/>
                    <a:pt x="123217" y="191311"/>
                    <a:pt x="116732" y="155643"/>
                  </a:cubicBezTo>
                  <a:cubicBezTo>
                    <a:pt x="110247" y="119975"/>
                    <a:pt x="107004" y="103762"/>
                    <a:pt x="87549" y="77822"/>
                  </a:cubicBezTo>
                  <a:cubicBezTo>
                    <a:pt x="68094" y="51882"/>
                    <a:pt x="0" y="0"/>
                    <a:pt x="0" y="0"/>
                  </a:cubicBez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099553" y="2266545"/>
              <a:ext cx="30804" cy="535021"/>
            </a:xfrm>
            <a:custGeom>
              <a:avLst/>
              <a:gdLst>
                <a:gd name="connsiteX0" fmla="*/ 30804 w 30804"/>
                <a:gd name="connsiteY0" fmla="*/ 535021 h 535021"/>
                <a:gd name="connsiteX1" fmla="*/ 11349 w 30804"/>
                <a:gd name="connsiteY1" fmla="*/ 457200 h 535021"/>
                <a:gd name="connsiteX2" fmla="*/ 1621 w 30804"/>
                <a:gd name="connsiteY2" fmla="*/ 301557 h 535021"/>
                <a:gd name="connsiteX3" fmla="*/ 21077 w 30804"/>
                <a:gd name="connsiteY3" fmla="*/ 145915 h 535021"/>
                <a:gd name="connsiteX4" fmla="*/ 30804 w 30804"/>
                <a:gd name="connsiteY4" fmla="*/ 0 h 53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4" h="535021">
                  <a:moveTo>
                    <a:pt x="30804" y="535021"/>
                  </a:moveTo>
                  <a:cubicBezTo>
                    <a:pt x="23508" y="515566"/>
                    <a:pt x="16213" y="496111"/>
                    <a:pt x="11349" y="457200"/>
                  </a:cubicBezTo>
                  <a:cubicBezTo>
                    <a:pt x="6485" y="418289"/>
                    <a:pt x="0" y="353438"/>
                    <a:pt x="1621" y="301557"/>
                  </a:cubicBezTo>
                  <a:cubicBezTo>
                    <a:pt x="3242" y="249676"/>
                    <a:pt x="16213" y="196174"/>
                    <a:pt x="21077" y="145915"/>
                  </a:cubicBezTo>
                  <a:cubicBezTo>
                    <a:pt x="25941" y="95656"/>
                    <a:pt x="30804" y="0"/>
                    <a:pt x="30804"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82822" y="1313234"/>
              <a:ext cx="218872" cy="1011677"/>
            </a:xfrm>
            <a:custGeom>
              <a:avLst/>
              <a:gdLst>
                <a:gd name="connsiteX0" fmla="*/ 108625 w 218872"/>
                <a:gd name="connsiteY0" fmla="*/ 1011677 h 1011677"/>
                <a:gd name="connsiteX1" fmla="*/ 50259 w 218872"/>
                <a:gd name="connsiteY1" fmla="*/ 933855 h 1011677"/>
                <a:gd name="connsiteX2" fmla="*/ 30804 w 218872"/>
                <a:gd name="connsiteY2" fmla="*/ 826851 h 1011677"/>
                <a:gd name="connsiteX3" fmla="*/ 1621 w 218872"/>
                <a:gd name="connsiteY3" fmla="*/ 622570 h 1011677"/>
                <a:gd name="connsiteX4" fmla="*/ 21076 w 218872"/>
                <a:gd name="connsiteY4" fmla="*/ 554477 h 1011677"/>
                <a:gd name="connsiteX5" fmla="*/ 40531 w 218872"/>
                <a:gd name="connsiteY5" fmla="*/ 496111 h 1011677"/>
                <a:gd name="connsiteX6" fmla="*/ 40531 w 218872"/>
                <a:gd name="connsiteY6" fmla="*/ 447472 h 1011677"/>
                <a:gd name="connsiteX7" fmla="*/ 40531 w 218872"/>
                <a:gd name="connsiteY7" fmla="*/ 389106 h 1011677"/>
                <a:gd name="connsiteX8" fmla="*/ 79442 w 218872"/>
                <a:gd name="connsiteY8" fmla="*/ 311285 h 1011677"/>
                <a:gd name="connsiteX9" fmla="*/ 196174 w 218872"/>
                <a:gd name="connsiteY9" fmla="*/ 175098 h 1011677"/>
                <a:gd name="connsiteX10" fmla="*/ 215629 w 218872"/>
                <a:gd name="connsiteY10" fmla="*/ 175098 h 1011677"/>
                <a:gd name="connsiteX11" fmla="*/ 215629 w 218872"/>
                <a:gd name="connsiteY11" fmla="*/ 107004 h 1011677"/>
                <a:gd name="connsiteX12" fmla="*/ 215629 w 218872"/>
                <a:gd name="connsiteY12" fmla="*/ 38911 h 1011677"/>
                <a:gd name="connsiteX13" fmla="*/ 215629 w 218872"/>
                <a:gd name="connsiteY13" fmla="*/ 0 h 10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872" h="1011677">
                  <a:moveTo>
                    <a:pt x="108625" y="1011677"/>
                  </a:moveTo>
                  <a:cubicBezTo>
                    <a:pt x="85927" y="988168"/>
                    <a:pt x="63229" y="964659"/>
                    <a:pt x="50259" y="933855"/>
                  </a:cubicBezTo>
                  <a:cubicBezTo>
                    <a:pt x="37289" y="903051"/>
                    <a:pt x="38910" y="878732"/>
                    <a:pt x="30804" y="826851"/>
                  </a:cubicBezTo>
                  <a:cubicBezTo>
                    <a:pt x="22698" y="774970"/>
                    <a:pt x="3242" y="667966"/>
                    <a:pt x="1621" y="622570"/>
                  </a:cubicBezTo>
                  <a:cubicBezTo>
                    <a:pt x="0" y="577174"/>
                    <a:pt x="14591" y="575553"/>
                    <a:pt x="21076" y="554477"/>
                  </a:cubicBezTo>
                  <a:cubicBezTo>
                    <a:pt x="27561" y="533401"/>
                    <a:pt x="37288" y="513945"/>
                    <a:pt x="40531" y="496111"/>
                  </a:cubicBezTo>
                  <a:cubicBezTo>
                    <a:pt x="43774" y="478277"/>
                    <a:pt x="40531" y="447472"/>
                    <a:pt x="40531" y="447472"/>
                  </a:cubicBezTo>
                  <a:cubicBezTo>
                    <a:pt x="40531" y="429638"/>
                    <a:pt x="34046" y="411804"/>
                    <a:pt x="40531" y="389106"/>
                  </a:cubicBezTo>
                  <a:cubicBezTo>
                    <a:pt x="47016" y="366408"/>
                    <a:pt x="53501" y="346953"/>
                    <a:pt x="79442" y="311285"/>
                  </a:cubicBezTo>
                  <a:cubicBezTo>
                    <a:pt x="105383" y="275617"/>
                    <a:pt x="173476" y="197796"/>
                    <a:pt x="196174" y="175098"/>
                  </a:cubicBezTo>
                  <a:cubicBezTo>
                    <a:pt x="218872" y="152400"/>
                    <a:pt x="212387" y="186447"/>
                    <a:pt x="215629" y="175098"/>
                  </a:cubicBezTo>
                  <a:cubicBezTo>
                    <a:pt x="218871" y="163749"/>
                    <a:pt x="215629" y="107004"/>
                    <a:pt x="215629" y="107004"/>
                  </a:cubicBezTo>
                  <a:lnTo>
                    <a:pt x="215629" y="38911"/>
                  </a:lnTo>
                  <a:lnTo>
                    <a:pt x="21562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47545" y="1274323"/>
              <a:ext cx="178340" cy="1089498"/>
            </a:xfrm>
            <a:custGeom>
              <a:avLst/>
              <a:gdLst>
                <a:gd name="connsiteX0" fmla="*/ 27561 w 178340"/>
                <a:gd name="connsiteY0" fmla="*/ 1089498 h 1089498"/>
                <a:gd name="connsiteX1" fmla="*/ 76200 w 178340"/>
                <a:gd name="connsiteY1" fmla="*/ 1021405 h 1089498"/>
                <a:gd name="connsiteX2" fmla="*/ 163749 w 178340"/>
                <a:gd name="connsiteY2" fmla="*/ 758758 h 1089498"/>
                <a:gd name="connsiteX3" fmla="*/ 163749 w 178340"/>
                <a:gd name="connsiteY3" fmla="*/ 554477 h 1089498"/>
                <a:gd name="connsiteX4" fmla="*/ 134566 w 178340"/>
                <a:gd name="connsiteY4" fmla="*/ 272375 h 1089498"/>
                <a:gd name="connsiteX5" fmla="*/ 95655 w 178340"/>
                <a:gd name="connsiteY5" fmla="*/ 272375 h 1089498"/>
                <a:gd name="connsiteX6" fmla="*/ 8106 w 178340"/>
                <a:gd name="connsiteY6" fmla="*/ 204281 h 1089498"/>
                <a:gd name="connsiteX7" fmla="*/ 47017 w 178340"/>
                <a:gd name="connsiteY7" fmla="*/ 126460 h 1089498"/>
                <a:gd name="connsiteX8" fmla="*/ 8106 w 178340"/>
                <a:gd name="connsiteY8" fmla="*/ 0 h 1089498"/>
                <a:gd name="connsiteX9" fmla="*/ 8106 w 178340"/>
                <a:gd name="connsiteY9" fmla="*/ 0 h 108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340" h="1089498">
                  <a:moveTo>
                    <a:pt x="27561" y="1089498"/>
                  </a:moveTo>
                  <a:cubicBezTo>
                    <a:pt x="40531" y="1083013"/>
                    <a:pt x="53502" y="1076528"/>
                    <a:pt x="76200" y="1021405"/>
                  </a:cubicBezTo>
                  <a:cubicBezTo>
                    <a:pt x="98898" y="966282"/>
                    <a:pt x="149158" y="836579"/>
                    <a:pt x="163749" y="758758"/>
                  </a:cubicBezTo>
                  <a:cubicBezTo>
                    <a:pt x="178340" y="680937"/>
                    <a:pt x="168613" y="635541"/>
                    <a:pt x="163749" y="554477"/>
                  </a:cubicBezTo>
                  <a:cubicBezTo>
                    <a:pt x="158885" y="473413"/>
                    <a:pt x="145915" y="319392"/>
                    <a:pt x="134566" y="272375"/>
                  </a:cubicBezTo>
                  <a:cubicBezTo>
                    <a:pt x="123217" y="225358"/>
                    <a:pt x="116732" y="283724"/>
                    <a:pt x="95655" y="272375"/>
                  </a:cubicBezTo>
                  <a:cubicBezTo>
                    <a:pt x="74578" y="261026"/>
                    <a:pt x="16212" y="228600"/>
                    <a:pt x="8106" y="204281"/>
                  </a:cubicBezTo>
                  <a:cubicBezTo>
                    <a:pt x="0" y="179962"/>
                    <a:pt x="47017" y="160507"/>
                    <a:pt x="47017" y="126460"/>
                  </a:cubicBezTo>
                  <a:cubicBezTo>
                    <a:pt x="47017" y="92413"/>
                    <a:pt x="8106" y="0"/>
                    <a:pt x="8106" y="0"/>
                  </a:cubicBezTo>
                  <a:lnTo>
                    <a:pt x="8106"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702340" y="1235413"/>
              <a:ext cx="476656" cy="214008"/>
            </a:xfrm>
            <a:custGeom>
              <a:avLst/>
              <a:gdLst>
                <a:gd name="connsiteX0" fmla="*/ 476656 w 476656"/>
                <a:gd name="connsiteY0" fmla="*/ 214008 h 214008"/>
                <a:gd name="connsiteX1" fmla="*/ 252920 w 476656"/>
                <a:gd name="connsiteY1" fmla="*/ 116732 h 214008"/>
                <a:gd name="connsiteX2" fmla="*/ 136188 w 476656"/>
                <a:gd name="connsiteY2" fmla="*/ 87549 h 214008"/>
                <a:gd name="connsiteX3" fmla="*/ 0 w 476656"/>
                <a:gd name="connsiteY3" fmla="*/ 0 h 214008"/>
              </a:gdLst>
              <a:ahLst/>
              <a:cxnLst>
                <a:cxn ang="0">
                  <a:pos x="connsiteX0" y="connsiteY0"/>
                </a:cxn>
                <a:cxn ang="0">
                  <a:pos x="connsiteX1" y="connsiteY1"/>
                </a:cxn>
                <a:cxn ang="0">
                  <a:pos x="connsiteX2" y="connsiteY2"/>
                </a:cxn>
                <a:cxn ang="0">
                  <a:pos x="connsiteX3" y="connsiteY3"/>
                </a:cxn>
              </a:cxnLst>
              <a:rect l="l" t="t" r="r" b="b"/>
              <a:pathLst>
                <a:path w="476656" h="214008">
                  <a:moveTo>
                    <a:pt x="476656" y="214008"/>
                  </a:moveTo>
                  <a:cubicBezTo>
                    <a:pt x="393160" y="175908"/>
                    <a:pt x="309665" y="137808"/>
                    <a:pt x="252920" y="116732"/>
                  </a:cubicBezTo>
                  <a:cubicBezTo>
                    <a:pt x="196175" y="95656"/>
                    <a:pt x="178341" y="107004"/>
                    <a:pt x="136188" y="87549"/>
                  </a:cubicBezTo>
                  <a:cubicBezTo>
                    <a:pt x="94035" y="68094"/>
                    <a:pt x="0" y="0"/>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686128" y="987357"/>
              <a:ext cx="3810000" cy="452337"/>
            </a:xfrm>
            <a:custGeom>
              <a:avLst/>
              <a:gdLst>
                <a:gd name="connsiteX0" fmla="*/ 1057072 w 2806429"/>
                <a:gd name="connsiteY0" fmla="*/ 384243 h 452337"/>
                <a:gd name="connsiteX1" fmla="*/ 1241898 w 2806429"/>
                <a:gd name="connsiteY1" fmla="*/ 423154 h 452337"/>
                <a:gd name="connsiteX2" fmla="*/ 1650459 w 2806429"/>
                <a:gd name="connsiteY2" fmla="*/ 452337 h 452337"/>
                <a:gd name="connsiteX3" fmla="*/ 2127115 w 2806429"/>
                <a:gd name="connsiteY3" fmla="*/ 442609 h 452337"/>
                <a:gd name="connsiteX4" fmla="*/ 2701046 w 2806429"/>
                <a:gd name="connsiteY4" fmla="*/ 423154 h 452337"/>
                <a:gd name="connsiteX5" fmla="*/ 2759412 w 2806429"/>
                <a:gd name="connsiteY5" fmla="*/ 364788 h 452337"/>
                <a:gd name="connsiteX6" fmla="*/ 2720502 w 2806429"/>
                <a:gd name="connsiteY6" fmla="*/ 296694 h 452337"/>
                <a:gd name="connsiteX7" fmla="*/ 2613498 w 2806429"/>
                <a:gd name="connsiteY7" fmla="*/ 199417 h 452337"/>
                <a:gd name="connsiteX8" fmla="*/ 2584315 w 2806429"/>
                <a:gd name="connsiteY8" fmla="*/ 131324 h 452337"/>
                <a:gd name="connsiteX9" fmla="*/ 2350851 w 2806429"/>
                <a:gd name="connsiteY9" fmla="*/ 24320 h 452337"/>
                <a:gd name="connsiteX10" fmla="*/ 2146570 w 2806429"/>
                <a:gd name="connsiteY10" fmla="*/ 34047 h 452337"/>
                <a:gd name="connsiteX11" fmla="*/ 1776919 w 2806429"/>
                <a:gd name="connsiteY11" fmla="*/ 43775 h 452337"/>
                <a:gd name="connsiteX12" fmla="*/ 1562910 w 2806429"/>
                <a:gd name="connsiteY12" fmla="*/ 4864 h 452337"/>
                <a:gd name="connsiteX13" fmla="*/ 1261353 w 2806429"/>
                <a:gd name="connsiteY13" fmla="*/ 14592 h 452337"/>
                <a:gd name="connsiteX14" fmla="*/ 969523 w 2806429"/>
                <a:gd name="connsiteY14" fmla="*/ 14592 h 452337"/>
                <a:gd name="connsiteX15" fmla="*/ 444229 w 2806429"/>
                <a:gd name="connsiteY15" fmla="*/ 92413 h 452337"/>
                <a:gd name="connsiteX16" fmla="*/ 64851 w 2806429"/>
                <a:gd name="connsiteY16" fmla="*/ 209145 h 452337"/>
                <a:gd name="connsiteX17" fmla="*/ 55123 w 2806429"/>
                <a:gd name="connsiteY17" fmla="*/ 238328 h 45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6429" h="452337">
                  <a:moveTo>
                    <a:pt x="1057072" y="384243"/>
                  </a:moveTo>
                  <a:cubicBezTo>
                    <a:pt x="1100036" y="398024"/>
                    <a:pt x="1143000" y="411805"/>
                    <a:pt x="1241898" y="423154"/>
                  </a:cubicBezTo>
                  <a:cubicBezTo>
                    <a:pt x="1340796" y="434503"/>
                    <a:pt x="1502923" y="449095"/>
                    <a:pt x="1650459" y="452337"/>
                  </a:cubicBezTo>
                  <a:lnTo>
                    <a:pt x="2127115" y="442609"/>
                  </a:lnTo>
                  <a:cubicBezTo>
                    <a:pt x="2302213" y="437745"/>
                    <a:pt x="2595663" y="436124"/>
                    <a:pt x="2701046" y="423154"/>
                  </a:cubicBezTo>
                  <a:cubicBezTo>
                    <a:pt x="2806429" y="410184"/>
                    <a:pt x="2756169" y="385865"/>
                    <a:pt x="2759412" y="364788"/>
                  </a:cubicBezTo>
                  <a:cubicBezTo>
                    <a:pt x="2762655" y="343711"/>
                    <a:pt x="2744821" y="324256"/>
                    <a:pt x="2720502" y="296694"/>
                  </a:cubicBezTo>
                  <a:cubicBezTo>
                    <a:pt x="2696183" y="269132"/>
                    <a:pt x="2636196" y="226978"/>
                    <a:pt x="2613498" y="199417"/>
                  </a:cubicBezTo>
                  <a:cubicBezTo>
                    <a:pt x="2590800" y="171856"/>
                    <a:pt x="2628090" y="160507"/>
                    <a:pt x="2584315" y="131324"/>
                  </a:cubicBezTo>
                  <a:cubicBezTo>
                    <a:pt x="2540541" y="102141"/>
                    <a:pt x="2423809" y="40533"/>
                    <a:pt x="2350851" y="24320"/>
                  </a:cubicBezTo>
                  <a:cubicBezTo>
                    <a:pt x="2277894" y="8107"/>
                    <a:pt x="2146570" y="34047"/>
                    <a:pt x="2146570" y="34047"/>
                  </a:cubicBezTo>
                  <a:cubicBezTo>
                    <a:pt x="2050915" y="37289"/>
                    <a:pt x="1874196" y="48639"/>
                    <a:pt x="1776919" y="43775"/>
                  </a:cubicBezTo>
                  <a:cubicBezTo>
                    <a:pt x="1679642" y="38911"/>
                    <a:pt x="1648838" y="9728"/>
                    <a:pt x="1562910" y="4864"/>
                  </a:cubicBezTo>
                  <a:cubicBezTo>
                    <a:pt x="1476982" y="0"/>
                    <a:pt x="1360251" y="12971"/>
                    <a:pt x="1261353" y="14592"/>
                  </a:cubicBezTo>
                  <a:cubicBezTo>
                    <a:pt x="1162455" y="16213"/>
                    <a:pt x="1105710" y="1622"/>
                    <a:pt x="969523" y="14592"/>
                  </a:cubicBezTo>
                  <a:cubicBezTo>
                    <a:pt x="833336" y="27562"/>
                    <a:pt x="595008" y="59987"/>
                    <a:pt x="444229" y="92413"/>
                  </a:cubicBezTo>
                  <a:cubicBezTo>
                    <a:pt x="293450" y="124839"/>
                    <a:pt x="129702" y="184826"/>
                    <a:pt x="64851" y="209145"/>
                  </a:cubicBezTo>
                  <a:cubicBezTo>
                    <a:pt x="0" y="233464"/>
                    <a:pt x="58366" y="231843"/>
                    <a:pt x="55123" y="23832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TextBox 17"/>
          <p:cNvSpPr txBox="1"/>
          <p:nvPr/>
        </p:nvSpPr>
        <p:spPr>
          <a:xfrm>
            <a:off x="457200" y="990600"/>
            <a:ext cx="5170198" cy="461665"/>
          </a:xfrm>
          <a:prstGeom prst="rect">
            <a:avLst/>
          </a:prstGeom>
          <a:noFill/>
        </p:spPr>
        <p:txBody>
          <a:bodyPr wrap="none" rtlCol="0">
            <a:spAutoFit/>
          </a:bodyPr>
          <a:lstStyle/>
          <a:p>
            <a:r>
              <a:rPr lang="en-US" sz="2400" dirty="0" smtClean="0"/>
              <a:t>Model output depends on source term</a:t>
            </a:r>
            <a:endParaRPr lang="en-US" sz="2400" dirty="0"/>
          </a:p>
        </p:txBody>
      </p:sp>
      <p:sp>
        <p:nvSpPr>
          <p:cNvPr id="17" name="TextBox 16"/>
          <p:cNvSpPr txBox="1"/>
          <p:nvPr/>
        </p:nvSpPr>
        <p:spPr>
          <a:xfrm>
            <a:off x="5410200" y="2057400"/>
            <a:ext cx="855812" cy="369332"/>
          </a:xfrm>
          <a:prstGeom prst="rect">
            <a:avLst/>
          </a:prstGeom>
          <a:noFill/>
        </p:spPr>
        <p:txBody>
          <a:bodyPr wrap="none" rtlCol="0">
            <a:spAutoFit/>
          </a:bodyPr>
          <a:lstStyle/>
          <a:p>
            <a:r>
              <a:rPr lang="en-US" dirty="0" smtClean="0"/>
              <a:t>Height </a:t>
            </a:r>
            <a:endParaRPr lang="en-US" dirty="0"/>
          </a:p>
        </p:txBody>
      </p:sp>
      <p:sp>
        <p:nvSpPr>
          <p:cNvPr id="19" name="TextBox 18"/>
          <p:cNvSpPr txBox="1"/>
          <p:nvPr/>
        </p:nvSpPr>
        <p:spPr>
          <a:xfrm>
            <a:off x="2667000" y="5410200"/>
            <a:ext cx="6183809" cy="369332"/>
          </a:xfrm>
          <a:prstGeom prst="rect">
            <a:avLst/>
          </a:prstGeom>
          <a:noFill/>
        </p:spPr>
        <p:txBody>
          <a:bodyPr wrap="none" rtlCol="0">
            <a:spAutoFit/>
          </a:bodyPr>
          <a:lstStyle/>
          <a:p>
            <a:r>
              <a:rPr lang="en-US" dirty="0" smtClean="0"/>
              <a:t>Volcano latitude, longitude,   … plus eruption start and end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7</a:t>
            </a:fld>
            <a:endParaRPr lang="en-US"/>
          </a:p>
        </p:txBody>
      </p:sp>
      <p:cxnSp>
        <p:nvCxnSpPr>
          <p:cNvPr id="6" name="Straight Connector 5"/>
          <p:cNvCxnSpPr/>
          <p:nvPr/>
        </p:nvCxnSpPr>
        <p:spPr>
          <a:xfrm>
            <a:off x="304800" y="6172200"/>
            <a:ext cx="4495800" cy="0"/>
          </a:xfrm>
          <a:prstGeom prst="line">
            <a:avLst/>
          </a:prstGeom>
          <a:ln w="15875">
            <a:solidFill>
              <a:srgbClr val="673833"/>
            </a:solidFill>
          </a:ln>
        </p:spPr>
        <p:style>
          <a:lnRef idx="1">
            <a:schemeClr val="accent1"/>
          </a:lnRef>
          <a:fillRef idx="0">
            <a:schemeClr val="accent1"/>
          </a:fillRef>
          <a:effectRef idx="0">
            <a:schemeClr val="accent1"/>
          </a:effectRef>
          <a:fontRef idx="minor">
            <a:schemeClr val="tx1"/>
          </a:fontRef>
        </p:style>
      </p:cxnSp>
      <p:grpSp>
        <p:nvGrpSpPr>
          <p:cNvPr id="5" name="Group 19"/>
          <p:cNvGrpSpPr/>
          <p:nvPr/>
        </p:nvGrpSpPr>
        <p:grpSpPr>
          <a:xfrm>
            <a:off x="914400" y="2054157"/>
            <a:ext cx="3810000" cy="4118043"/>
            <a:chOff x="1686128" y="987357"/>
            <a:chExt cx="3810000" cy="4118043"/>
          </a:xfrm>
        </p:grpSpPr>
        <p:sp>
          <p:nvSpPr>
            <p:cNvPr id="7" name="Isosceles Triangle 6"/>
            <p:cNvSpPr/>
            <p:nvPr/>
          </p:nvSpPr>
          <p:spPr>
            <a:xfrm>
              <a:off x="2057400" y="3810000"/>
              <a:ext cx="755904" cy="1295400"/>
            </a:xfrm>
            <a:prstGeom prst="triangle">
              <a:avLst>
                <a:gd name="adj" fmla="val 50000"/>
              </a:avLst>
            </a:prstGeom>
            <a:noFill/>
            <a:ln>
              <a:solidFill>
                <a:srgbClr val="673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080098" y="2654030"/>
              <a:ext cx="215630" cy="1091119"/>
            </a:xfrm>
            <a:custGeom>
              <a:avLst/>
              <a:gdLst>
                <a:gd name="connsiteX0" fmla="*/ 215630 w 215630"/>
                <a:gd name="connsiteY0" fmla="*/ 1091119 h 1091119"/>
                <a:gd name="connsiteX1" fmla="*/ 98898 w 215630"/>
                <a:gd name="connsiteY1" fmla="*/ 507459 h 1091119"/>
                <a:gd name="connsiteX2" fmla="*/ 1621 w 215630"/>
                <a:gd name="connsiteY2" fmla="*/ 322634 h 1091119"/>
                <a:gd name="connsiteX3" fmla="*/ 89170 w 215630"/>
                <a:gd name="connsiteY3" fmla="*/ 118353 h 1091119"/>
                <a:gd name="connsiteX4" fmla="*/ 89170 w 215630"/>
                <a:gd name="connsiteY4" fmla="*/ 11349 h 1091119"/>
                <a:gd name="connsiteX5" fmla="*/ 128081 w 215630"/>
                <a:gd name="connsiteY5" fmla="*/ 50259 h 1091119"/>
                <a:gd name="connsiteX6" fmla="*/ 59987 w 215630"/>
                <a:gd name="connsiteY6" fmla="*/ 50259 h 10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630" h="1091119">
                  <a:moveTo>
                    <a:pt x="215630" y="1091119"/>
                  </a:moveTo>
                  <a:cubicBezTo>
                    <a:pt x="175098" y="863329"/>
                    <a:pt x="134566" y="635540"/>
                    <a:pt x="98898" y="507459"/>
                  </a:cubicBezTo>
                  <a:cubicBezTo>
                    <a:pt x="63230" y="379378"/>
                    <a:pt x="3242" y="387485"/>
                    <a:pt x="1621" y="322634"/>
                  </a:cubicBezTo>
                  <a:cubicBezTo>
                    <a:pt x="0" y="257783"/>
                    <a:pt x="74579" y="170234"/>
                    <a:pt x="89170" y="118353"/>
                  </a:cubicBezTo>
                  <a:cubicBezTo>
                    <a:pt x="103761" y="66472"/>
                    <a:pt x="82685" y="22698"/>
                    <a:pt x="89170" y="11349"/>
                  </a:cubicBezTo>
                  <a:cubicBezTo>
                    <a:pt x="95655" y="0"/>
                    <a:pt x="132945" y="43774"/>
                    <a:pt x="128081" y="50259"/>
                  </a:cubicBezTo>
                  <a:cubicBezTo>
                    <a:pt x="123217" y="56744"/>
                    <a:pt x="91602" y="53501"/>
                    <a:pt x="59987" y="502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97285" y="2305455"/>
              <a:ext cx="191311" cy="1614792"/>
            </a:xfrm>
            <a:custGeom>
              <a:avLst/>
              <a:gdLst>
                <a:gd name="connsiteX0" fmla="*/ 19455 w 191311"/>
                <a:gd name="connsiteY0" fmla="*/ 1614792 h 1614792"/>
                <a:gd name="connsiteX1" fmla="*/ 145915 w 191311"/>
                <a:gd name="connsiteY1" fmla="*/ 1381328 h 1614792"/>
                <a:gd name="connsiteX2" fmla="*/ 136187 w 191311"/>
                <a:gd name="connsiteY2" fmla="*/ 1118681 h 1614792"/>
                <a:gd name="connsiteX3" fmla="*/ 184826 w 191311"/>
                <a:gd name="connsiteY3" fmla="*/ 729575 h 1614792"/>
                <a:gd name="connsiteX4" fmla="*/ 175098 w 191311"/>
                <a:gd name="connsiteY4" fmla="*/ 525294 h 1614792"/>
                <a:gd name="connsiteX5" fmla="*/ 165370 w 191311"/>
                <a:gd name="connsiteY5" fmla="*/ 340468 h 1614792"/>
                <a:gd name="connsiteX6" fmla="*/ 126460 w 191311"/>
                <a:gd name="connsiteY6" fmla="*/ 291830 h 1614792"/>
                <a:gd name="connsiteX7" fmla="*/ 116732 w 191311"/>
                <a:gd name="connsiteY7" fmla="*/ 155643 h 1614792"/>
                <a:gd name="connsiteX8" fmla="*/ 87549 w 191311"/>
                <a:gd name="connsiteY8" fmla="*/ 77822 h 1614792"/>
                <a:gd name="connsiteX9" fmla="*/ 0 w 191311"/>
                <a:gd name="connsiteY9" fmla="*/ 0 h 1614792"/>
                <a:gd name="connsiteX10" fmla="*/ 0 w 191311"/>
                <a:gd name="connsiteY10" fmla="*/ 0 h 161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311" h="1614792">
                  <a:moveTo>
                    <a:pt x="19455" y="1614792"/>
                  </a:moveTo>
                  <a:cubicBezTo>
                    <a:pt x="72957" y="1539402"/>
                    <a:pt x="126460" y="1464013"/>
                    <a:pt x="145915" y="1381328"/>
                  </a:cubicBezTo>
                  <a:cubicBezTo>
                    <a:pt x="165370" y="1298643"/>
                    <a:pt x="129702" y="1227306"/>
                    <a:pt x="136187" y="1118681"/>
                  </a:cubicBezTo>
                  <a:cubicBezTo>
                    <a:pt x="142672" y="1010056"/>
                    <a:pt x="178341" y="828473"/>
                    <a:pt x="184826" y="729575"/>
                  </a:cubicBezTo>
                  <a:cubicBezTo>
                    <a:pt x="191311" y="630677"/>
                    <a:pt x="178341" y="590145"/>
                    <a:pt x="175098" y="525294"/>
                  </a:cubicBezTo>
                  <a:cubicBezTo>
                    <a:pt x="171855" y="460443"/>
                    <a:pt x="173476" y="379379"/>
                    <a:pt x="165370" y="340468"/>
                  </a:cubicBezTo>
                  <a:cubicBezTo>
                    <a:pt x="157264" y="301557"/>
                    <a:pt x="134566" y="322634"/>
                    <a:pt x="126460" y="291830"/>
                  </a:cubicBezTo>
                  <a:cubicBezTo>
                    <a:pt x="118354" y="261026"/>
                    <a:pt x="123217" y="191311"/>
                    <a:pt x="116732" y="155643"/>
                  </a:cubicBezTo>
                  <a:cubicBezTo>
                    <a:pt x="110247" y="119975"/>
                    <a:pt x="107004" y="103762"/>
                    <a:pt x="87549" y="77822"/>
                  </a:cubicBezTo>
                  <a:cubicBezTo>
                    <a:pt x="68094" y="51882"/>
                    <a:pt x="0" y="0"/>
                    <a:pt x="0" y="0"/>
                  </a:cubicBez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099553" y="2266545"/>
              <a:ext cx="30804" cy="535021"/>
            </a:xfrm>
            <a:custGeom>
              <a:avLst/>
              <a:gdLst>
                <a:gd name="connsiteX0" fmla="*/ 30804 w 30804"/>
                <a:gd name="connsiteY0" fmla="*/ 535021 h 535021"/>
                <a:gd name="connsiteX1" fmla="*/ 11349 w 30804"/>
                <a:gd name="connsiteY1" fmla="*/ 457200 h 535021"/>
                <a:gd name="connsiteX2" fmla="*/ 1621 w 30804"/>
                <a:gd name="connsiteY2" fmla="*/ 301557 h 535021"/>
                <a:gd name="connsiteX3" fmla="*/ 21077 w 30804"/>
                <a:gd name="connsiteY3" fmla="*/ 145915 h 535021"/>
                <a:gd name="connsiteX4" fmla="*/ 30804 w 30804"/>
                <a:gd name="connsiteY4" fmla="*/ 0 h 53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4" h="535021">
                  <a:moveTo>
                    <a:pt x="30804" y="535021"/>
                  </a:moveTo>
                  <a:cubicBezTo>
                    <a:pt x="23508" y="515566"/>
                    <a:pt x="16213" y="496111"/>
                    <a:pt x="11349" y="457200"/>
                  </a:cubicBezTo>
                  <a:cubicBezTo>
                    <a:pt x="6485" y="418289"/>
                    <a:pt x="0" y="353438"/>
                    <a:pt x="1621" y="301557"/>
                  </a:cubicBezTo>
                  <a:cubicBezTo>
                    <a:pt x="3242" y="249676"/>
                    <a:pt x="16213" y="196174"/>
                    <a:pt x="21077" y="145915"/>
                  </a:cubicBezTo>
                  <a:cubicBezTo>
                    <a:pt x="25941" y="95656"/>
                    <a:pt x="30804" y="0"/>
                    <a:pt x="30804"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82822" y="1313234"/>
              <a:ext cx="218872" cy="1011677"/>
            </a:xfrm>
            <a:custGeom>
              <a:avLst/>
              <a:gdLst>
                <a:gd name="connsiteX0" fmla="*/ 108625 w 218872"/>
                <a:gd name="connsiteY0" fmla="*/ 1011677 h 1011677"/>
                <a:gd name="connsiteX1" fmla="*/ 50259 w 218872"/>
                <a:gd name="connsiteY1" fmla="*/ 933855 h 1011677"/>
                <a:gd name="connsiteX2" fmla="*/ 30804 w 218872"/>
                <a:gd name="connsiteY2" fmla="*/ 826851 h 1011677"/>
                <a:gd name="connsiteX3" fmla="*/ 1621 w 218872"/>
                <a:gd name="connsiteY3" fmla="*/ 622570 h 1011677"/>
                <a:gd name="connsiteX4" fmla="*/ 21076 w 218872"/>
                <a:gd name="connsiteY4" fmla="*/ 554477 h 1011677"/>
                <a:gd name="connsiteX5" fmla="*/ 40531 w 218872"/>
                <a:gd name="connsiteY5" fmla="*/ 496111 h 1011677"/>
                <a:gd name="connsiteX6" fmla="*/ 40531 w 218872"/>
                <a:gd name="connsiteY6" fmla="*/ 447472 h 1011677"/>
                <a:gd name="connsiteX7" fmla="*/ 40531 w 218872"/>
                <a:gd name="connsiteY7" fmla="*/ 389106 h 1011677"/>
                <a:gd name="connsiteX8" fmla="*/ 79442 w 218872"/>
                <a:gd name="connsiteY8" fmla="*/ 311285 h 1011677"/>
                <a:gd name="connsiteX9" fmla="*/ 196174 w 218872"/>
                <a:gd name="connsiteY9" fmla="*/ 175098 h 1011677"/>
                <a:gd name="connsiteX10" fmla="*/ 215629 w 218872"/>
                <a:gd name="connsiteY10" fmla="*/ 175098 h 1011677"/>
                <a:gd name="connsiteX11" fmla="*/ 215629 w 218872"/>
                <a:gd name="connsiteY11" fmla="*/ 107004 h 1011677"/>
                <a:gd name="connsiteX12" fmla="*/ 215629 w 218872"/>
                <a:gd name="connsiteY12" fmla="*/ 38911 h 1011677"/>
                <a:gd name="connsiteX13" fmla="*/ 215629 w 218872"/>
                <a:gd name="connsiteY13" fmla="*/ 0 h 10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872" h="1011677">
                  <a:moveTo>
                    <a:pt x="108625" y="1011677"/>
                  </a:moveTo>
                  <a:cubicBezTo>
                    <a:pt x="85927" y="988168"/>
                    <a:pt x="63229" y="964659"/>
                    <a:pt x="50259" y="933855"/>
                  </a:cubicBezTo>
                  <a:cubicBezTo>
                    <a:pt x="37289" y="903051"/>
                    <a:pt x="38910" y="878732"/>
                    <a:pt x="30804" y="826851"/>
                  </a:cubicBezTo>
                  <a:cubicBezTo>
                    <a:pt x="22698" y="774970"/>
                    <a:pt x="3242" y="667966"/>
                    <a:pt x="1621" y="622570"/>
                  </a:cubicBezTo>
                  <a:cubicBezTo>
                    <a:pt x="0" y="577174"/>
                    <a:pt x="14591" y="575553"/>
                    <a:pt x="21076" y="554477"/>
                  </a:cubicBezTo>
                  <a:cubicBezTo>
                    <a:pt x="27561" y="533401"/>
                    <a:pt x="37288" y="513945"/>
                    <a:pt x="40531" y="496111"/>
                  </a:cubicBezTo>
                  <a:cubicBezTo>
                    <a:pt x="43774" y="478277"/>
                    <a:pt x="40531" y="447472"/>
                    <a:pt x="40531" y="447472"/>
                  </a:cubicBezTo>
                  <a:cubicBezTo>
                    <a:pt x="40531" y="429638"/>
                    <a:pt x="34046" y="411804"/>
                    <a:pt x="40531" y="389106"/>
                  </a:cubicBezTo>
                  <a:cubicBezTo>
                    <a:pt x="47016" y="366408"/>
                    <a:pt x="53501" y="346953"/>
                    <a:pt x="79442" y="311285"/>
                  </a:cubicBezTo>
                  <a:cubicBezTo>
                    <a:pt x="105383" y="275617"/>
                    <a:pt x="173476" y="197796"/>
                    <a:pt x="196174" y="175098"/>
                  </a:cubicBezTo>
                  <a:cubicBezTo>
                    <a:pt x="218872" y="152400"/>
                    <a:pt x="212387" y="186447"/>
                    <a:pt x="215629" y="175098"/>
                  </a:cubicBezTo>
                  <a:cubicBezTo>
                    <a:pt x="218871" y="163749"/>
                    <a:pt x="215629" y="107004"/>
                    <a:pt x="215629" y="107004"/>
                  </a:cubicBezTo>
                  <a:lnTo>
                    <a:pt x="215629" y="38911"/>
                  </a:lnTo>
                  <a:lnTo>
                    <a:pt x="21562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647545" y="1274323"/>
              <a:ext cx="178340" cy="1089498"/>
            </a:xfrm>
            <a:custGeom>
              <a:avLst/>
              <a:gdLst>
                <a:gd name="connsiteX0" fmla="*/ 27561 w 178340"/>
                <a:gd name="connsiteY0" fmla="*/ 1089498 h 1089498"/>
                <a:gd name="connsiteX1" fmla="*/ 76200 w 178340"/>
                <a:gd name="connsiteY1" fmla="*/ 1021405 h 1089498"/>
                <a:gd name="connsiteX2" fmla="*/ 163749 w 178340"/>
                <a:gd name="connsiteY2" fmla="*/ 758758 h 1089498"/>
                <a:gd name="connsiteX3" fmla="*/ 163749 w 178340"/>
                <a:gd name="connsiteY3" fmla="*/ 554477 h 1089498"/>
                <a:gd name="connsiteX4" fmla="*/ 134566 w 178340"/>
                <a:gd name="connsiteY4" fmla="*/ 272375 h 1089498"/>
                <a:gd name="connsiteX5" fmla="*/ 95655 w 178340"/>
                <a:gd name="connsiteY5" fmla="*/ 272375 h 1089498"/>
                <a:gd name="connsiteX6" fmla="*/ 8106 w 178340"/>
                <a:gd name="connsiteY6" fmla="*/ 204281 h 1089498"/>
                <a:gd name="connsiteX7" fmla="*/ 47017 w 178340"/>
                <a:gd name="connsiteY7" fmla="*/ 126460 h 1089498"/>
                <a:gd name="connsiteX8" fmla="*/ 8106 w 178340"/>
                <a:gd name="connsiteY8" fmla="*/ 0 h 1089498"/>
                <a:gd name="connsiteX9" fmla="*/ 8106 w 178340"/>
                <a:gd name="connsiteY9" fmla="*/ 0 h 108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340" h="1089498">
                  <a:moveTo>
                    <a:pt x="27561" y="1089498"/>
                  </a:moveTo>
                  <a:cubicBezTo>
                    <a:pt x="40531" y="1083013"/>
                    <a:pt x="53502" y="1076528"/>
                    <a:pt x="76200" y="1021405"/>
                  </a:cubicBezTo>
                  <a:cubicBezTo>
                    <a:pt x="98898" y="966282"/>
                    <a:pt x="149158" y="836579"/>
                    <a:pt x="163749" y="758758"/>
                  </a:cubicBezTo>
                  <a:cubicBezTo>
                    <a:pt x="178340" y="680937"/>
                    <a:pt x="168613" y="635541"/>
                    <a:pt x="163749" y="554477"/>
                  </a:cubicBezTo>
                  <a:cubicBezTo>
                    <a:pt x="158885" y="473413"/>
                    <a:pt x="145915" y="319392"/>
                    <a:pt x="134566" y="272375"/>
                  </a:cubicBezTo>
                  <a:cubicBezTo>
                    <a:pt x="123217" y="225358"/>
                    <a:pt x="116732" y="283724"/>
                    <a:pt x="95655" y="272375"/>
                  </a:cubicBezTo>
                  <a:cubicBezTo>
                    <a:pt x="74578" y="261026"/>
                    <a:pt x="16212" y="228600"/>
                    <a:pt x="8106" y="204281"/>
                  </a:cubicBezTo>
                  <a:cubicBezTo>
                    <a:pt x="0" y="179962"/>
                    <a:pt x="47017" y="160507"/>
                    <a:pt x="47017" y="126460"/>
                  </a:cubicBezTo>
                  <a:cubicBezTo>
                    <a:pt x="47017" y="92413"/>
                    <a:pt x="8106" y="0"/>
                    <a:pt x="8106" y="0"/>
                  </a:cubicBezTo>
                  <a:lnTo>
                    <a:pt x="8106"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702340" y="1235413"/>
              <a:ext cx="476656" cy="214008"/>
            </a:xfrm>
            <a:custGeom>
              <a:avLst/>
              <a:gdLst>
                <a:gd name="connsiteX0" fmla="*/ 476656 w 476656"/>
                <a:gd name="connsiteY0" fmla="*/ 214008 h 214008"/>
                <a:gd name="connsiteX1" fmla="*/ 252920 w 476656"/>
                <a:gd name="connsiteY1" fmla="*/ 116732 h 214008"/>
                <a:gd name="connsiteX2" fmla="*/ 136188 w 476656"/>
                <a:gd name="connsiteY2" fmla="*/ 87549 h 214008"/>
                <a:gd name="connsiteX3" fmla="*/ 0 w 476656"/>
                <a:gd name="connsiteY3" fmla="*/ 0 h 214008"/>
              </a:gdLst>
              <a:ahLst/>
              <a:cxnLst>
                <a:cxn ang="0">
                  <a:pos x="connsiteX0" y="connsiteY0"/>
                </a:cxn>
                <a:cxn ang="0">
                  <a:pos x="connsiteX1" y="connsiteY1"/>
                </a:cxn>
                <a:cxn ang="0">
                  <a:pos x="connsiteX2" y="connsiteY2"/>
                </a:cxn>
                <a:cxn ang="0">
                  <a:pos x="connsiteX3" y="connsiteY3"/>
                </a:cxn>
              </a:cxnLst>
              <a:rect l="l" t="t" r="r" b="b"/>
              <a:pathLst>
                <a:path w="476656" h="214008">
                  <a:moveTo>
                    <a:pt x="476656" y="214008"/>
                  </a:moveTo>
                  <a:cubicBezTo>
                    <a:pt x="393160" y="175908"/>
                    <a:pt x="309665" y="137808"/>
                    <a:pt x="252920" y="116732"/>
                  </a:cubicBezTo>
                  <a:cubicBezTo>
                    <a:pt x="196175" y="95656"/>
                    <a:pt x="178341" y="107004"/>
                    <a:pt x="136188" y="87549"/>
                  </a:cubicBezTo>
                  <a:cubicBezTo>
                    <a:pt x="94035" y="68094"/>
                    <a:pt x="0" y="0"/>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686128" y="987357"/>
              <a:ext cx="3810000" cy="452337"/>
            </a:xfrm>
            <a:custGeom>
              <a:avLst/>
              <a:gdLst>
                <a:gd name="connsiteX0" fmla="*/ 1057072 w 2806429"/>
                <a:gd name="connsiteY0" fmla="*/ 384243 h 452337"/>
                <a:gd name="connsiteX1" fmla="*/ 1241898 w 2806429"/>
                <a:gd name="connsiteY1" fmla="*/ 423154 h 452337"/>
                <a:gd name="connsiteX2" fmla="*/ 1650459 w 2806429"/>
                <a:gd name="connsiteY2" fmla="*/ 452337 h 452337"/>
                <a:gd name="connsiteX3" fmla="*/ 2127115 w 2806429"/>
                <a:gd name="connsiteY3" fmla="*/ 442609 h 452337"/>
                <a:gd name="connsiteX4" fmla="*/ 2701046 w 2806429"/>
                <a:gd name="connsiteY4" fmla="*/ 423154 h 452337"/>
                <a:gd name="connsiteX5" fmla="*/ 2759412 w 2806429"/>
                <a:gd name="connsiteY5" fmla="*/ 364788 h 452337"/>
                <a:gd name="connsiteX6" fmla="*/ 2720502 w 2806429"/>
                <a:gd name="connsiteY6" fmla="*/ 296694 h 452337"/>
                <a:gd name="connsiteX7" fmla="*/ 2613498 w 2806429"/>
                <a:gd name="connsiteY7" fmla="*/ 199417 h 452337"/>
                <a:gd name="connsiteX8" fmla="*/ 2584315 w 2806429"/>
                <a:gd name="connsiteY8" fmla="*/ 131324 h 452337"/>
                <a:gd name="connsiteX9" fmla="*/ 2350851 w 2806429"/>
                <a:gd name="connsiteY9" fmla="*/ 24320 h 452337"/>
                <a:gd name="connsiteX10" fmla="*/ 2146570 w 2806429"/>
                <a:gd name="connsiteY10" fmla="*/ 34047 h 452337"/>
                <a:gd name="connsiteX11" fmla="*/ 1776919 w 2806429"/>
                <a:gd name="connsiteY11" fmla="*/ 43775 h 452337"/>
                <a:gd name="connsiteX12" fmla="*/ 1562910 w 2806429"/>
                <a:gd name="connsiteY12" fmla="*/ 4864 h 452337"/>
                <a:gd name="connsiteX13" fmla="*/ 1261353 w 2806429"/>
                <a:gd name="connsiteY13" fmla="*/ 14592 h 452337"/>
                <a:gd name="connsiteX14" fmla="*/ 969523 w 2806429"/>
                <a:gd name="connsiteY14" fmla="*/ 14592 h 452337"/>
                <a:gd name="connsiteX15" fmla="*/ 444229 w 2806429"/>
                <a:gd name="connsiteY15" fmla="*/ 92413 h 452337"/>
                <a:gd name="connsiteX16" fmla="*/ 64851 w 2806429"/>
                <a:gd name="connsiteY16" fmla="*/ 209145 h 452337"/>
                <a:gd name="connsiteX17" fmla="*/ 55123 w 2806429"/>
                <a:gd name="connsiteY17" fmla="*/ 238328 h 45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6429" h="452337">
                  <a:moveTo>
                    <a:pt x="1057072" y="384243"/>
                  </a:moveTo>
                  <a:cubicBezTo>
                    <a:pt x="1100036" y="398024"/>
                    <a:pt x="1143000" y="411805"/>
                    <a:pt x="1241898" y="423154"/>
                  </a:cubicBezTo>
                  <a:cubicBezTo>
                    <a:pt x="1340796" y="434503"/>
                    <a:pt x="1502923" y="449095"/>
                    <a:pt x="1650459" y="452337"/>
                  </a:cubicBezTo>
                  <a:lnTo>
                    <a:pt x="2127115" y="442609"/>
                  </a:lnTo>
                  <a:cubicBezTo>
                    <a:pt x="2302213" y="437745"/>
                    <a:pt x="2595663" y="436124"/>
                    <a:pt x="2701046" y="423154"/>
                  </a:cubicBezTo>
                  <a:cubicBezTo>
                    <a:pt x="2806429" y="410184"/>
                    <a:pt x="2756169" y="385865"/>
                    <a:pt x="2759412" y="364788"/>
                  </a:cubicBezTo>
                  <a:cubicBezTo>
                    <a:pt x="2762655" y="343711"/>
                    <a:pt x="2744821" y="324256"/>
                    <a:pt x="2720502" y="296694"/>
                  </a:cubicBezTo>
                  <a:cubicBezTo>
                    <a:pt x="2696183" y="269132"/>
                    <a:pt x="2636196" y="226978"/>
                    <a:pt x="2613498" y="199417"/>
                  </a:cubicBezTo>
                  <a:cubicBezTo>
                    <a:pt x="2590800" y="171856"/>
                    <a:pt x="2628090" y="160507"/>
                    <a:pt x="2584315" y="131324"/>
                  </a:cubicBezTo>
                  <a:cubicBezTo>
                    <a:pt x="2540541" y="102141"/>
                    <a:pt x="2423809" y="40533"/>
                    <a:pt x="2350851" y="24320"/>
                  </a:cubicBezTo>
                  <a:cubicBezTo>
                    <a:pt x="2277894" y="8107"/>
                    <a:pt x="2146570" y="34047"/>
                    <a:pt x="2146570" y="34047"/>
                  </a:cubicBezTo>
                  <a:cubicBezTo>
                    <a:pt x="2050915" y="37289"/>
                    <a:pt x="1874196" y="48639"/>
                    <a:pt x="1776919" y="43775"/>
                  </a:cubicBezTo>
                  <a:cubicBezTo>
                    <a:pt x="1679642" y="38911"/>
                    <a:pt x="1648838" y="9728"/>
                    <a:pt x="1562910" y="4864"/>
                  </a:cubicBezTo>
                  <a:cubicBezTo>
                    <a:pt x="1476982" y="0"/>
                    <a:pt x="1360251" y="12971"/>
                    <a:pt x="1261353" y="14592"/>
                  </a:cubicBezTo>
                  <a:cubicBezTo>
                    <a:pt x="1162455" y="16213"/>
                    <a:pt x="1105710" y="1622"/>
                    <a:pt x="969523" y="14592"/>
                  </a:cubicBezTo>
                  <a:cubicBezTo>
                    <a:pt x="833336" y="27562"/>
                    <a:pt x="595008" y="59987"/>
                    <a:pt x="444229" y="92413"/>
                  </a:cubicBezTo>
                  <a:cubicBezTo>
                    <a:pt x="293450" y="124839"/>
                    <a:pt x="129702" y="184826"/>
                    <a:pt x="64851" y="209145"/>
                  </a:cubicBezTo>
                  <a:cubicBezTo>
                    <a:pt x="0" y="233464"/>
                    <a:pt x="58366" y="231843"/>
                    <a:pt x="55123" y="23832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7" name="Picture 16" descr="ncep.hysplit.PACAYA_201005281541_cp1.gif"/>
          <p:cNvPicPr>
            <a:picLocks noChangeAspect="1"/>
          </p:cNvPicPr>
          <p:nvPr/>
        </p:nvPicPr>
        <p:blipFill>
          <a:blip r:embed="rId3" cstate="print"/>
          <a:stretch>
            <a:fillRect/>
          </a:stretch>
        </p:blipFill>
        <p:spPr>
          <a:xfrm>
            <a:off x="5638800" y="914400"/>
            <a:ext cx="2836141" cy="5467931"/>
          </a:xfrm>
          <a:prstGeom prst="rect">
            <a:avLst/>
          </a:prstGeom>
        </p:spPr>
      </p:pic>
      <p:cxnSp>
        <p:nvCxnSpPr>
          <p:cNvPr id="20" name="Straight Arrow Connector 19"/>
          <p:cNvCxnSpPr/>
          <p:nvPr/>
        </p:nvCxnSpPr>
        <p:spPr>
          <a:xfrm>
            <a:off x="3810000" y="3962400"/>
            <a:ext cx="990600" cy="1588"/>
          </a:xfrm>
          <a:prstGeom prst="straightConnector1">
            <a:avLst/>
          </a:prstGeom>
          <a:ln w="2540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990600"/>
            <a:ext cx="5170198" cy="461665"/>
          </a:xfrm>
          <a:prstGeom prst="rect">
            <a:avLst/>
          </a:prstGeom>
          <a:noFill/>
        </p:spPr>
        <p:txBody>
          <a:bodyPr wrap="none" rtlCol="0">
            <a:spAutoFit/>
          </a:bodyPr>
          <a:lstStyle/>
          <a:p>
            <a:r>
              <a:rPr lang="en-US" sz="2400" dirty="0" smtClean="0"/>
              <a:t>Model output depends on source term</a:t>
            </a:r>
            <a:endParaRPr lang="en-US" sz="2400" dirty="0"/>
          </a:p>
        </p:txBody>
      </p:sp>
      <p:sp>
        <p:nvSpPr>
          <p:cNvPr id="19" name="TextBox 18"/>
          <p:cNvSpPr txBox="1"/>
          <p:nvPr/>
        </p:nvSpPr>
        <p:spPr>
          <a:xfrm>
            <a:off x="4191000" y="5029200"/>
            <a:ext cx="1524000" cy="1169551"/>
          </a:xfrm>
          <a:prstGeom prst="rect">
            <a:avLst/>
          </a:prstGeom>
          <a:noFill/>
        </p:spPr>
        <p:txBody>
          <a:bodyPr wrap="square" rtlCol="0">
            <a:spAutoFit/>
          </a:bodyPr>
          <a:lstStyle/>
          <a:p>
            <a:r>
              <a:rPr lang="en-US" sz="1400" dirty="0" smtClean="0"/>
              <a:t>NWS HYSPLIT </a:t>
            </a:r>
          </a:p>
          <a:p>
            <a:r>
              <a:rPr lang="en-US" sz="1400" dirty="0" smtClean="0"/>
              <a:t>model output for Pacaya volcano,</a:t>
            </a:r>
          </a:p>
          <a:p>
            <a:r>
              <a:rPr lang="en-US" sz="1400" dirty="0" smtClean="0"/>
              <a:t>Guatemala, Central America</a:t>
            </a:r>
            <a:endParaRPr lang="en-US" sz="1400" dirty="0"/>
          </a:p>
        </p:txBody>
      </p:sp>
      <p:sp>
        <p:nvSpPr>
          <p:cNvPr id="21" name="TextBox 20"/>
          <p:cNvSpPr txBox="1"/>
          <p:nvPr/>
        </p:nvSpPr>
        <p:spPr>
          <a:xfrm>
            <a:off x="2514600" y="3733800"/>
            <a:ext cx="1234440" cy="369332"/>
          </a:xfrm>
          <a:prstGeom prst="rect">
            <a:avLst/>
          </a:prstGeom>
          <a:noFill/>
        </p:spPr>
        <p:txBody>
          <a:bodyPr wrap="none" rtlCol="0">
            <a:spAutoFit/>
          </a:bodyPr>
          <a:lstStyle/>
          <a:p>
            <a:r>
              <a:rPr lang="en-US" dirty="0" smtClean="0"/>
              <a:t>unit source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8</a:t>
            </a:fld>
            <a:endParaRPr lang="en-US"/>
          </a:p>
        </p:txBody>
      </p:sp>
      <p:pic>
        <p:nvPicPr>
          <p:cNvPr id="17" name="Picture 16" descr="ncep.hysplit.PACAYA_201005281541_cp1.gif"/>
          <p:cNvPicPr>
            <a:picLocks noChangeAspect="1"/>
          </p:cNvPicPr>
          <p:nvPr/>
        </p:nvPicPr>
        <p:blipFill>
          <a:blip r:embed="rId3" cstate="print"/>
          <a:stretch>
            <a:fillRect/>
          </a:stretch>
        </p:blipFill>
        <p:spPr>
          <a:xfrm>
            <a:off x="5638800" y="914400"/>
            <a:ext cx="2836141" cy="5467931"/>
          </a:xfrm>
          <a:prstGeom prst="rect">
            <a:avLst/>
          </a:prstGeom>
        </p:spPr>
      </p:pic>
      <p:sp>
        <p:nvSpPr>
          <p:cNvPr id="19" name="TextBox 18"/>
          <p:cNvSpPr txBox="1"/>
          <p:nvPr/>
        </p:nvSpPr>
        <p:spPr>
          <a:xfrm>
            <a:off x="4191000" y="5029200"/>
            <a:ext cx="1524000" cy="1169551"/>
          </a:xfrm>
          <a:prstGeom prst="rect">
            <a:avLst/>
          </a:prstGeom>
          <a:noFill/>
        </p:spPr>
        <p:txBody>
          <a:bodyPr wrap="square" rtlCol="0">
            <a:spAutoFit/>
          </a:bodyPr>
          <a:lstStyle/>
          <a:p>
            <a:r>
              <a:rPr lang="en-US" sz="1400" dirty="0" smtClean="0"/>
              <a:t>NWS HYSPLIT Model output for Pacaya volcano,</a:t>
            </a:r>
          </a:p>
          <a:p>
            <a:r>
              <a:rPr lang="en-US" sz="1400" dirty="0" smtClean="0"/>
              <a:t>Guatemala, Central America</a:t>
            </a:r>
            <a:endParaRPr lang="en-US" sz="1400" dirty="0"/>
          </a:p>
        </p:txBody>
      </p:sp>
      <p:sp>
        <p:nvSpPr>
          <p:cNvPr id="21" name="TextBox 20"/>
          <p:cNvSpPr txBox="1"/>
          <p:nvPr/>
        </p:nvSpPr>
        <p:spPr>
          <a:xfrm>
            <a:off x="381000" y="1981200"/>
            <a:ext cx="4719562" cy="646331"/>
          </a:xfrm>
          <a:prstGeom prst="rect">
            <a:avLst/>
          </a:prstGeom>
          <a:noFill/>
        </p:spPr>
        <p:txBody>
          <a:bodyPr wrap="none" rtlCol="0">
            <a:spAutoFit/>
          </a:bodyPr>
          <a:lstStyle/>
          <a:p>
            <a:r>
              <a:rPr lang="en-US" dirty="0" smtClean="0">
                <a:solidFill>
                  <a:srgbClr val="C00000"/>
                </a:solidFill>
              </a:rPr>
              <a:t>Left-hand column, valid 12-h after eruption start</a:t>
            </a:r>
          </a:p>
          <a:p>
            <a:endParaRPr lang="en-US" dirty="0" smtClean="0"/>
          </a:p>
        </p:txBody>
      </p:sp>
      <p:sp>
        <p:nvSpPr>
          <p:cNvPr id="15" name="Rectangle 14"/>
          <p:cNvSpPr/>
          <p:nvPr/>
        </p:nvSpPr>
        <p:spPr>
          <a:xfrm>
            <a:off x="5562600" y="914400"/>
            <a:ext cx="1295400" cy="480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6A7DA-6342-4CDC-B8EE-6B81135DE92D}" type="datetime1">
              <a:rPr lang="en-US" smtClean="0"/>
              <a:pPr/>
              <a:t>4/13/2011</a:t>
            </a:fld>
            <a:endParaRPr lang="en-US"/>
          </a:p>
        </p:txBody>
      </p:sp>
      <p:sp>
        <p:nvSpPr>
          <p:cNvPr id="3" name="Footer Placeholder 2"/>
          <p:cNvSpPr>
            <a:spLocks noGrp="1"/>
          </p:cNvSpPr>
          <p:nvPr>
            <p:ph type="ftr" sz="quarter" idx="11"/>
          </p:nvPr>
        </p:nvSpPr>
        <p:spPr/>
        <p:txBody>
          <a:bodyPr/>
          <a:lstStyle/>
          <a:p>
            <a:r>
              <a:rPr lang="en-US" smtClean="0"/>
              <a:t>Air Resources Laboratory</a:t>
            </a:r>
            <a:endParaRPr lang="en-US"/>
          </a:p>
        </p:txBody>
      </p:sp>
      <p:sp>
        <p:nvSpPr>
          <p:cNvPr id="4" name="Slide Number Placeholder 3"/>
          <p:cNvSpPr>
            <a:spLocks noGrp="1"/>
          </p:cNvSpPr>
          <p:nvPr>
            <p:ph type="sldNum" sz="quarter" idx="12"/>
          </p:nvPr>
        </p:nvSpPr>
        <p:spPr/>
        <p:txBody>
          <a:bodyPr/>
          <a:lstStyle/>
          <a:p>
            <a:fld id="{3E7EE49B-C32B-495C-9640-ABBF50F57D80}" type="slidenum">
              <a:rPr lang="en-US" smtClean="0"/>
              <a:pPr/>
              <a:t>9</a:t>
            </a:fld>
            <a:endParaRPr lang="en-US"/>
          </a:p>
        </p:txBody>
      </p:sp>
      <p:pic>
        <p:nvPicPr>
          <p:cNvPr id="17" name="Picture 16" descr="ncep.hysplit.PACAYA_201005281541_cp1.gif"/>
          <p:cNvPicPr>
            <a:picLocks noChangeAspect="1"/>
          </p:cNvPicPr>
          <p:nvPr/>
        </p:nvPicPr>
        <p:blipFill>
          <a:blip r:embed="rId3" cstate="print"/>
          <a:stretch>
            <a:fillRect/>
          </a:stretch>
        </p:blipFill>
        <p:spPr>
          <a:xfrm>
            <a:off x="5638800" y="914400"/>
            <a:ext cx="2836141" cy="5467931"/>
          </a:xfrm>
          <a:prstGeom prst="rect">
            <a:avLst/>
          </a:prstGeom>
        </p:spPr>
      </p:pic>
      <p:sp>
        <p:nvSpPr>
          <p:cNvPr id="19" name="TextBox 18"/>
          <p:cNvSpPr txBox="1"/>
          <p:nvPr/>
        </p:nvSpPr>
        <p:spPr>
          <a:xfrm>
            <a:off x="4191000" y="5029200"/>
            <a:ext cx="1524000" cy="1169551"/>
          </a:xfrm>
          <a:prstGeom prst="rect">
            <a:avLst/>
          </a:prstGeom>
          <a:noFill/>
        </p:spPr>
        <p:txBody>
          <a:bodyPr wrap="square" rtlCol="0">
            <a:spAutoFit/>
          </a:bodyPr>
          <a:lstStyle/>
          <a:p>
            <a:r>
              <a:rPr lang="en-US" sz="1400" dirty="0" smtClean="0"/>
              <a:t>NWS HYSPLIT Model output for Pacaya volcano,</a:t>
            </a:r>
          </a:p>
          <a:p>
            <a:r>
              <a:rPr lang="en-US" sz="1400" dirty="0" smtClean="0"/>
              <a:t>Guatemala, Central America</a:t>
            </a:r>
            <a:endParaRPr lang="en-US" sz="1400" dirty="0"/>
          </a:p>
        </p:txBody>
      </p:sp>
      <p:sp>
        <p:nvSpPr>
          <p:cNvPr id="21" name="TextBox 20"/>
          <p:cNvSpPr txBox="1"/>
          <p:nvPr/>
        </p:nvSpPr>
        <p:spPr>
          <a:xfrm>
            <a:off x="381000" y="1981200"/>
            <a:ext cx="4844531" cy="923330"/>
          </a:xfrm>
          <a:prstGeom prst="rect">
            <a:avLst/>
          </a:prstGeom>
          <a:noFill/>
        </p:spPr>
        <p:txBody>
          <a:bodyPr wrap="none" rtlCol="0">
            <a:spAutoFit/>
          </a:bodyPr>
          <a:lstStyle/>
          <a:p>
            <a:r>
              <a:rPr lang="en-US" dirty="0" smtClean="0">
                <a:solidFill>
                  <a:srgbClr val="C00000"/>
                </a:solidFill>
              </a:rPr>
              <a:t>Left-hand column, valid 12-h after eruption start</a:t>
            </a:r>
          </a:p>
          <a:p>
            <a:endParaRPr lang="en-US" dirty="0" smtClean="0"/>
          </a:p>
          <a:p>
            <a:r>
              <a:rPr lang="en-US" dirty="0" smtClean="0">
                <a:solidFill>
                  <a:schemeClr val="accent1">
                    <a:lumMod val="75000"/>
                  </a:schemeClr>
                </a:solidFill>
              </a:rPr>
              <a:t>Right-hand column, valid 24-h after eruption start</a:t>
            </a:r>
            <a:endParaRPr lang="en-US" dirty="0">
              <a:solidFill>
                <a:schemeClr val="accent1">
                  <a:lumMod val="75000"/>
                </a:schemeClr>
              </a:solidFill>
            </a:endParaRPr>
          </a:p>
        </p:txBody>
      </p:sp>
      <p:sp>
        <p:nvSpPr>
          <p:cNvPr id="15" name="Rectangle 14"/>
          <p:cNvSpPr/>
          <p:nvPr/>
        </p:nvSpPr>
        <p:spPr>
          <a:xfrm>
            <a:off x="5562600" y="914400"/>
            <a:ext cx="1295400" cy="4800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9000" y="914400"/>
            <a:ext cx="1295400" cy="48006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C87FD76-F339-4081-8663-DDC21B5DD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91B23AB-5864-4FA0-B3DF-58535B729A23}">
  <ds:schemaRefs>
    <ds:schemaRef ds:uri="http://schemas.microsoft.com/sharepoint/v3/contenttype/forms"/>
  </ds:schemaRefs>
</ds:datastoreItem>
</file>

<file path=customXml/itemProps3.xml><?xml version="1.0" encoding="utf-8"?>
<ds:datastoreItem xmlns:ds="http://schemas.openxmlformats.org/officeDocument/2006/customXml" ds:itemID="{FF6B15EB-4C5E-4A84-9407-C76FF1635B60}">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Flow</Template>
  <TotalTime>2716</TotalTime>
  <Words>2190</Words>
  <Application>Microsoft Office PowerPoint</Application>
  <PresentationFormat>On-screen Show (4:3)</PresentationFormat>
  <Paragraphs>287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487</cp:revision>
  <dcterms:created xsi:type="dcterms:W3CDTF">2010-03-05T18:03:08Z</dcterms:created>
  <dcterms:modified xsi:type="dcterms:W3CDTF">2011-04-13T20:14:21Z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